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  <p:sldMasterId id="2147483677" r:id="rId6"/>
  </p:sldMasterIdLst>
  <p:notesMasterIdLst>
    <p:notesMasterId r:id="rId32"/>
  </p:notesMasterIdLst>
  <p:handoutMasterIdLst>
    <p:handoutMasterId r:id="rId33"/>
  </p:handoutMasterIdLst>
  <p:sldIdLst>
    <p:sldId id="259" r:id="rId7"/>
    <p:sldId id="1568" r:id="rId8"/>
    <p:sldId id="257" r:id="rId9"/>
    <p:sldId id="1584" r:id="rId10"/>
    <p:sldId id="1585" r:id="rId11"/>
    <p:sldId id="1602" r:id="rId12"/>
    <p:sldId id="271" r:id="rId13"/>
    <p:sldId id="273" r:id="rId14"/>
    <p:sldId id="1586" r:id="rId15"/>
    <p:sldId id="1603" r:id="rId16"/>
    <p:sldId id="276" r:id="rId17"/>
    <p:sldId id="1587" r:id="rId18"/>
    <p:sldId id="315" r:id="rId19"/>
    <p:sldId id="1588" r:id="rId20"/>
    <p:sldId id="309" r:id="rId21"/>
    <p:sldId id="310" r:id="rId22"/>
    <p:sldId id="312" r:id="rId23"/>
    <p:sldId id="1604" r:id="rId24"/>
    <p:sldId id="388" r:id="rId25"/>
    <p:sldId id="1605" r:id="rId26"/>
    <p:sldId id="1610" r:id="rId27"/>
    <p:sldId id="1606" r:id="rId28"/>
    <p:sldId id="1607" r:id="rId29"/>
    <p:sldId id="1608" r:id="rId30"/>
    <p:sldId id="1601" r:id="rId31"/>
  </p:sldIdLst>
  <p:sldSz cx="12192000" cy="6858000"/>
  <p:notesSz cx="6858000" cy="9144000"/>
  <p:defaultTextStyle>
    <a:defPPr>
      <a:defRPr lang="en-GB"/>
    </a:defPPr>
    <a:lvl1pPr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6" userDrawn="1">
          <p15:clr>
            <a:srgbClr val="A4A3A4"/>
          </p15:clr>
        </p15:guide>
        <p15:guide id="2" orient="horz" pos="233" userDrawn="1">
          <p15:clr>
            <a:srgbClr val="A4A3A4"/>
          </p15:clr>
        </p15:guide>
        <p15:guide id="3" pos="7272" userDrawn="1">
          <p15:clr>
            <a:srgbClr val="A4A3A4"/>
          </p15:clr>
        </p15:guide>
        <p15:guide id="4" pos="408" userDrawn="1">
          <p15:clr>
            <a:srgbClr val="A4A3A4"/>
          </p15:clr>
        </p15:guide>
        <p15:guide id="5" pos="536" userDrawn="1">
          <p15:clr>
            <a:srgbClr val="A4A3A4"/>
          </p15:clr>
        </p15:guide>
        <p15:guide id="6" pos="7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ton, Denise" initials="MD" lastIdx="1" clrIdx="0">
    <p:extLst>
      <p:ext uri="{19B8F6BF-5375-455C-9EA6-DF929625EA0E}">
        <p15:presenceInfo xmlns:p15="http://schemas.microsoft.com/office/powerpoint/2012/main" userId="S::Denise.Morton@mhra.gov.uk::f67a8c1f-59f7-4ba2-b389-d19708330c9e" providerId="AD"/>
      </p:ext>
    </p:extLst>
  </p:cmAuthor>
  <p:cmAuthor id="2" name="Keating, Jennifer" initials="KJ" lastIdx="26" clrIdx="1">
    <p:extLst>
      <p:ext uri="{19B8F6BF-5375-455C-9EA6-DF929625EA0E}">
        <p15:presenceInfo xmlns:p15="http://schemas.microsoft.com/office/powerpoint/2012/main" userId="S::Jennifer.Keating@mhra.gov.uk::97f08dcf-5f44-461d-8f6d-042b6472ac59" providerId="AD"/>
      </p:ext>
    </p:extLst>
  </p:cmAuthor>
  <p:cmAuthor id="3" name="Williams, Neil" initials="WN" lastIdx="4" clrIdx="2">
    <p:extLst>
      <p:ext uri="{19B8F6BF-5375-455C-9EA6-DF929625EA0E}">
        <p15:presenceInfo xmlns:p15="http://schemas.microsoft.com/office/powerpoint/2012/main" userId="S::neil.williams@mhra.gov.uk::0e8f9178-7714-4111-a0fc-39efa077f60d" providerId="AD"/>
      </p:ext>
    </p:extLst>
  </p:cmAuthor>
  <p:cmAuthor id="4" name="Queen, Andrew (1)" initials="Q(" lastIdx="1" clrIdx="3">
    <p:extLst>
      <p:ext uri="{19B8F6BF-5375-455C-9EA6-DF929625EA0E}">
        <p15:presenceInfo xmlns:p15="http://schemas.microsoft.com/office/powerpoint/2012/main" userId="S::andrew.queen@mhra.gov.uk::e175e746-6654-42eb-83ba-071ddc39fdf7" providerId="AD"/>
      </p:ext>
    </p:extLst>
  </p:cmAuthor>
  <p:cmAuthor id="5" name="Bleza, Claudine" initials="BC" lastIdx="1" clrIdx="4">
    <p:extLst>
      <p:ext uri="{19B8F6BF-5375-455C-9EA6-DF929625EA0E}">
        <p15:presenceInfo xmlns:p15="http://schemas.microsoft.com/office/powerpoint/2012/main" userId="S::Claudine.Bleza@mhra.gov.uk::89341031-a20e-4bb4-a1fb-e9b4f60bd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F1290"/>
    <a:srgbClr val="000000"/>
    <a:srgbClr val="34B233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733" autoAdjust="0"/>
  </p:normalViewPr>
  <p:slideViewPr>
    <p:cSldViewPr snapToGrid="0">
      <p:cViewPr varScale="1">
        <p:scale>
          <a:sx n="56" d="100"/>
          <a:sy n="56" d="100"/>
        </p:scale>
        <p:origin x="860" y="44"/>
      </p:cViewPr>
      <p:guideLst>
        <p:guide orient="horz" pos="756"/>
        <p:guide orient="horz" pos="233"/>
        <p:guide pos="7272"/>
        <p:guide pos="408"/>
        <p:guide pos="536"/>
        <p:guide pos="71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5F90D-AD94-461B-9ADC-EE7E27FCA216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ED616DC-7C6D-40B1-AFA6-7A0B2B565971}">
      <dgm:prSet phldrT="[Text]" custT="1"/>
      <dgm:spPr>
        <a:xfrm>
          <a:off x="3922589" y="357768"/>
          <a:ext cx="1590868" cy="1590868"/>
        </a:xfrm>
        <a:prstGeom prst="ellipse">
          <a:avLst/>
        </a:prstGeom>
        <a:solidFill>
          <a:srgbClr val="0F129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500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MDD</a:t>
          </a:r>
        </a:p>
      </dgm:t>
    </dgm:pt>
    <dgm:pt modelId="{87919E7C-7835-4443-83DA-9684C78F847B}" type="parTrans" cxnId="{CCD36246-0750-4F7C-9653-FD19E9F10FE4}">
      <dgm:prSet/>
      <dgm:spPr/>
      <dgm:t>
        <a:bodyPr/>
        <a:lstStyle/>
        <a:p>
          <a:endParaRPr lang="en-GB"/>
        </a:p>
      </dgm:t>
    </dgm:pt>
    <dgm:pt modelId="{B9B5FC48-A054-4F97-9A0E-B659D9E3B057}" type="sibTrans" cxnId="{CCD36246-0750-4F7C-9653-FD19E9F10FE4}">
      <dgm:prSet/>
      <dgm:spPr/>
      <dgm:t>
        <a:bodyPr/>
        <a:lstStyle/>
        <a:p>
          <a:endParaRPr lang="en-GB"/>
        </a:p>
      </dgm:t>
    </dgm:pt>
    <dgm:pt modelId="{9ACD81AC-BBF8-4FF6-8725-6298A7892829}">
      <dgm:prSet phldrT="[Text]" custT="1"/>
      <dgm:spPr>
        <a:xfrm>
          <a:off x="2296368" y="742405"/>
          <a:ext cx="1590868" cy="1590868"/>
        </a:xfrm>
        <a:prstGeom prst="ellipse">
          <a:avLst/>
        </a:prstGeom>
        <a:solidFill>
          <a:srgbClr val="009AA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500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AIMDD</a:t>
          </a:r>
        </a:p>
      </dgm:t>
    </dgm:pt>
    <dgm:pt modelId="{90EE47E5-0EFF-4C8D-A4BE-67DA42ACEECF}" type="sibTrans" cxnId="{4A8936A1-9663-457D-A64C-50DF59D585B7}">
      <dgm:prSet/>
      <dgm:spPr/>
      <dgm:t>
        <a:bodyPr/>
        <a:lstStyle/>
        <a:p>
          <a:endParaRPr lang="en-GB"/>
        </a:p>
      </dgm:t>
    </dgm:pt>
    <dgm:pt modelId="{F69DAA83-B413-47CB-A477-F8A29179F531}" type="parTrans" cxnId="{4A8936A1-9663-457D-A64C-50DF59D585B7}">
      <dgm:prSet/>
      <dgm:spPr/>
      <dgm:t>
        <a:bodyPr/>
        <a:lstStyle/>
        <a:p>
          <a:endParaRPr lang="en-GB"/>
        </a:p>
      </dgm:t>
    </dgm:pt>
    <dgm:pt modelId="{FBC66308-B8A0-46BD-A9CD-5ABA81864125}">
      <dgm:prSet phldrT="[Text]" custT="1"/>
      <dgm:spPr>
        <a:xfrm>
          <a:off x="3434723" y="1935909"/>
          <a:ext cx="1590868" cy="1590868"/>
        </a:xfrm>
        <a:prstGeom prst="ellipse">
          <a:avLst/>
        </a:prstGeom>
        <a:solidFill>
          <a:srgbClr val="4B92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500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IVDD</a:t>
          </a:r>
        </a:p>
      </dgm:t>
    </dgm:pt>
    <dgm:pt modelId="{19BFDE30-C489-407A-9B03-2BEBD5D5770F}" type="sibTrans" cxnId="{9EF5BC46-2ACF-4F8A-AC98-324F99F16027}">
      <dgm:prSet/>
      <dgm:spPr/>
      <dgm:t>
        <a:bodyPr/>
        <a:lstStyle/>
        <a:p>
          <a:endParaRPr lang="en-GB"/>
        </a:p>
      </dgm:t>
    </dgm:pt>
    <dgm:pt modelId="{4A7DB49E-0E0A-462F-BC31-0FBBCB45D106}" type="parTrans" cxnId="{9EF5BC46-2ACF-4F8A-AC98-324F99F16027}">
      <dgm:prSet/>
      <dgm:spPr/>
      <dgm:t>
        <a:bodyPr/>
        <a:lstStyle/>
        <a:p>
          <a:endParaRPr lang="en-GB"/>
        </a:p>
      </dgm:t>
    </dgm:pt>
    <dgm:pt modelId="{4BC77E7E-894C-4B09-A9CE-EB81004DA5FA}">
      <dgm:prSet phldrT="[Text]" custT="1"/>
      <dgm:spPr>
        <a:xfrm>
          <a:off x="1041350" y="4595841"/>
          <a:ext cx="6045298" cy="106057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400" b="1" dirty="0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UK Medical Devices Regulations 2002</a:t>
          </a:r>
          <a:endParaRPr lang="en-GB" sz="2400" dirty="0">
            <a:solidFill>
              <a:srgbClr val="00204E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2E45121-7D9C-461C-8F15-8D8947AE5049}" type="sibTrans" cxnId="{F383B3B1-6BA3-45FB-89D7-B0CA829801BE}">
      <dgm:prSet/>
      <dgm:spPr/>
      <dgm:t>
        <a:bodyPr/>
        <a:lstStyle/>
        <a:p>
          <a:endParaRPr lang="en-GB"/>
        </a:p>
      </dgm:t>
    </dgm:pt>
    <dgm:pt modelId="{C0890EB3-35C5-4DD6-B274-A89486324396}" type="parTrans" cxnId="{F383B3B1-6BA3-45FB-89D7-B0CA829801BE}">
      <dgm:prSet/>
      <dgm:spPr/>
      <dgm:t>
        <a:bodyPr/>
        <a:lstStyle/>
        <a:p>
          <a:endParaRPr lang="en-GB"/>
        </a:p>
      </dgm:t>
    </dgm:pt>
    <dgm:pt modelId="{6F6D26D2-E7A9-471F-85C8-E8E04D61D436}" type="pres">
      <dgm:prSet presAssocID="{A325F90D-AD94-461B-9ADC-EE7E27FCA216}" presName="Name0" presStyleCnt="0">
        <dgm:presLayoutVars>
          <dgm:chMax val="4"/>
          <dgm:resizeHandles val="exact"/>
        </dgm:presLayoutVars>
      </dgm:prSet>
      <dgm:spPr/>
    </dgm:pt>
    <dgm:pt modelId="{950E5082-D713-49A4-8DC7-D24DE56AC473}" type="pres">
      <dgm:prSet presAssocID="{A325F90D-AD94-461B-9ADC-EE7E27FCA216}" presName="ellipse" presStyleLbl="trBgShp" presStyleIdx="0" presStyleCnt="1"/>
      <dgm:spPr>
        <a:xfrm>
          <a:off x="1776685" y="229792"/>
          <a:ext cx="4560488" cy="1583797"/>
        </a:xfrm>
        <a:prstGeom prst="ellipse">
          <a:avLst/>
        </a:prstGeom>
        <a:solidFill>
          <a:srgbClr val="0F1290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00946FB-24C9-4166-B381-E0FA820B08EF}" type="pres">
      <dgm:prSet presAssocID="{A325F90D-AD94-461B-9ADC-EE7E27FCA216}" presName="arrow1" presStyleLbl="fgShp" presStyleIdx="0" presStyleCnt="1"/>
      <dgm:spPr>
        <a:xfrm>
          <a:off x="3622092" y="4107975"/>
          <a:ext cx="883815" cy="565642"/>
        </a:xfrm>
        <a:prstGeom prst="downArrow">
          <a:avLst/>
        </a:prstGeom>
        <a:solidFill>
          <a:srgbClr val="4B92DB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7BC9603-5CAA-4367-A6B5-1AA2F125C06A}" type="pres">
      <dgm:prSet presAssocID="{A325F90D-AD94-461B-9ADC-EE7E27FCA216}" presName="rectangle" presStyleLbl="revTx" presStyleIdx="0" presStyleCnt="1" custScaleX="217302" custLinFactNeighborX="0" custLinFactNeighborY="19792">
        <dgm:presLayoutVars>
          <dgm:bulletEnabled val="1"/>
        </dgm:presLayoutVars>
      </dgm:prSet>
      <dgm:spPr/>
    </dgm:pt>
    <dgm:pt modelId="{28172A94-B5CD-4E33-9BA5-0D275C987169}" type="pres">
      <dgm:prSet presAssocID="{9ACD81AC-BBF8-4FF6-8725-6298A7892829}" presName="item1" presStyleLbl="node1" presStyleIdx="0" presStyleCnt="3">
        <dgm:presLayoutVars>
          <dgm:bulletEnabled val="1"/>
        </dgm:presLayoutVars>
      </dgm:prSet>
      <dgm:spPr/>
    </dgm:pt>
    <dgm:pt modelId="{E5F0DFAD-0CA3-4B19-99CF-F675EE630571}" type="pres">
      <dgm:prSet presAssocID="{FBC66308-B8A0-46BD-A9CD-5ABA81864125}" presName="item2" presStyleLbl="node1" presStyleIdx="1" presStyleCnt="3">
        <dgm:presLayoutVars>
          <dgm:bulletEnabled val="1"/>
        </dgm:presLayoutVars>
      </dgm:prSet>
      <dgm:spPr/>
    </dgm:pt>
    <dgm:pt modelId="{4CB9BD80-F708-4E47-BEF8-CAD76BFF24E0}" type="pres">
      <dgm:prSet presAssocID="{4BC77E7E-894C-4B09-A9CE-EB81004DA5FA}" presName="item3" presStyleLbl="node1" presStyleIdx="2" presStyleCnt="3">
        <dgm:presLayoutVars>
          <dgm:bulletEnabled val="1"/>
        </dgm:presLayoutVars>
      </dgm:prSet>
      <dgm:spPr/>
    </dgm:pt>
    <dgm:pt modelId="{55E5A374-8DF2-4545-8A8E-5EE62E0DEE60}" type="pres">
      <dgm:prSet presAssocID="{A325F90D-AD94-461B-9ADC-EE7E27FCA216}" presName="funnel" presStyleLbl="trAlignAcc1" presStyleIdx="0" presStyleCnt="1" custLinFactNeighborX="15" custLinFactNeighborY="255"/>
      <dgm:spPr>
        <a:xfrm>
          <a:off x="1589316" y="35352"/>
          <a:ext cx="4949367" cy="3959494"/>
        </a:xfrm>
        <a:prstGeom prst="funnel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F129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67C0DB60-53CD-4ECF-A6A6-665DBDD74162}" type="presOf" srcId="{A325F90D-AD94-461B-9ADC-EE7E27FCA216}" destId="{6F6D26D2-E7A9-471F-85C8-E8E04D61D436}" srcOrd="0" destOrd="0" presId="urn:microsoft.com/office/officeart/2005/8/layout/funnel1"/>
    <dgm:cxn modelId="{068E3461-7095-49AC-B0BA-C55C6581E7BE}" type="presOf" srcId="{1ED616DC-7C6D-40B1-AFA6-7A0B2B565971}" destId="{4CB9BD80-F708-4E47-BEF8-CAD76BFF24E0}" srcOrd="0" destOrd="0" presId="urn:microsoft.com/office/officeart/2005/8/layout/funnel1"/>
    <dgm:cxn modelId="{CCD36246-0750-4F7C-9653-FD19E9F10FE4}" srcId="{A325F90D-AD94-461B-9ADC-EE7E27FCA216}" destId="{1ED616DC-7C6D-40B1-AFA6-7A0B2B565971}" srcOrd="0" destOrd="0" parTransId="{87919E7C-7835-4443-83DA-9684C78F847B}" sibTransId="{B9B5FC48-A054-4F97-9A0E-B659D9E3B057}"/>
    <dgm:cxn modelId="{9EF5BC46-2ACF-4F8A-AC98-324F99F16027}" srcId="{A325F90D-AD94-461B-9ADC-EE7E27FCA216}" destId="{FBC66308-B8A0-46BD-A9CD-5ABA81864125}" srcOrd="2" destOrd="0" parTransId="{4A7DB49E-0E0A-462F-BC31-0FBBCB45D106}" sibTransId="{19BFDE30-C489-407A-9B03-2BEBD5D5770F}"/>
    <dgm:cxn modelId="{4A8936A1-9663-457D-A64C-50DF59D585B7}" srcId="{A325F90D-AD94-461B-9ADC-EE7E27FCA216}" destId="{9ACD81AC-BBF8-4FF6-8725-6298A7892829}" srcOrd="1" destOrd="0" parTransId="{F69DAA83-B413-47CB-A477-F8A29179F531}" sibTransId="{90EE47E5-0EFF-4C8D-A4BE-67DA42ACEECF}"/>
    <dgm:cxn modelId="{37C68EA5-6D75-4EF4-A6CF-2089436D45B0}" type="presOf" srcId="{9ACD81AC-BBF8-4FF6-8725-6298A7892829}" destId="{E5F0DFAD-0CA3-4B19-99CF-F675EE630571}" srcOrd="0" destOrd="0" presId="urn:microsoft.com/office/officeart/2005/8/layout/funnel1"/>
    <dgm:cxn modelId="{F383B3B1-6BA3-45FB-89D7-B0CA829801BE}" srcId="{A325F90D-AD94-461B-9ADC-EE7E27FCA216}" destId="{4BC77E7E-894C-4B09-A9CE-EB81004DA5FA}" srcOrd="3" destOrd="0" parTransId="{C0890EB3-35C5-4DD6-B274-A89486324396}" sibTransId="{52E45121-7D9C-461C-8F15-8D8947AE5049}"/>
    <dgm:cxn modelId="{2B1203CF-CDCE-4728-B696-B78FD0F5B57C}" type="presOf" srcId="{FBC66308-B8A0-46BD-A9CD-5ABA81864125}" destId="{28172A94-B5CD-4E33-9BA5-0D275C987169}" srcOrd="0" destOrd="0" presId="urn:microsoft.com/office/officeart/2005/8/layout/funnel1"/>
    <dgm:cxn modelId="{D71855EC-474E-46AE-8D61-CBCFCE6211C1}" type="presOf" srcId="{4BC77E7E-894C-4B09-A9CE-EB81004DA5FA}" destId="{37BC9603-5CAA-4367-A6B5-1AA2F125C06A}" srcOrd="0" destOrd="0" presId="urn:microsoft.com/office/officeart/2005/8/layout/funnel1"/>
    <dgm:cxn modelId="{162F0A79-CEC6-4529-94E5-A9D94B94FA28}" type="presParOf" srcId="{6F6D26D2-E7A9-471F-85C8-E8E04D61D436}" destId="{950E5082-D713-49A4-8DC7-D24DE56AC473}" srcOrd="0" destOrd="0" presId="urn:microsoft.com/office/officeart/2005/8/layout/funnel1"/>
    <dgm:cxn modelId="{2B64F13C-3DA9-4588-A84F-E4181960C1B3}" type="presParOf" srcId="{6F6D26D2-E7A9-471F-85C8-E8E04D61D436}" destId="{200946FB-24C9-4166-B381-E0FA820B08EF}" srcOrd="1" destOrd="0" presId="urn:microsoft.com/office/officeart/2005/8/layout/funnel1"/>
    <dgm:cxn modelId="{51234D81-F403-4FE7-925E-4D3A2FAF5E30}" type="presParOf" srcId="{6F6D26D2-E7A9-471F-85C8-E8E04D61D436}" destId="{37BC9603-5CAA-4367-A6B5-1AA2F125C06A}" srcOrd="2" destOrd="0" presId="urn:microsoft.com/office/officeart/2005/8/layout/funnel1"/>
    <dgm:cxn modelId="{2EBB674B-4F47-40F4-981E-C9CD3AD9022F}" type="presParOf" srcId="{6F6D26D2-E7A9-471F-85C8-E8E04D61D436}" destId="{28172A94-B5CD-4E33-9BA5-0D275C987169}" srcOrd="3" destOrd="0" presId="urn:microsoft.com/office/officeart/2005/8/layout/funnel1"/>
    <dgm:cxn modelId="{940A284B-C8DA-4950-A119-DF4CD7E1D99B}" type="presParOf" srcId="{6F6D26D2-E7A9-471F-85C8-E8E04D61D436}" destId="{E5F0DFAD-0CA3-4B19-99CF-F675EE630571}" srcOrd="4" destOrd="0" presId="urn:microsoft.com/office/officeart/2005/8/layout/funnel1"/>
    <dgm:cxn modelId="{2099CA37-96AB-4FAD-A901-1A9E23D87974}" type="presParOf" srcId="{6F6D26D2-E7A9-471F-85C8-E8E04D61D436}" destId="{4CB9BD80-F708-4E47-BEF8-CAD76BFF24E0}" srcOrd="5" destOrd="0" presId="urn:microsoft.com/office/officeart/2005/8/layout/funnel1"/>
    <dgm:cxn modelId="{A807CF0A-5F6D-4C39-B614-E463C230226C}" type="presParOf" srcId="{6F6D26D2-E7A9-471F-85C8-E8E04D61D436}" destId="{55E5A374-8DF2-4545-8A8E-5EE62E0DEE6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71940-7EA3-4336-9035-4DC9652685A6}" type="doc">
      <dgm:prSet loTypeId="urn:microsoft.com/office/officeart/2011/layout/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56BB610-4502-407C-910E-84DFA501B81F}">
      <dgm:prSet phldrT="[Text]"/>
      <dgm:spPr>
        <a:xfrm>
          <a:off x="367191" y="2123961"/>
          <a:ext cx="1171147" cy="1170963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AA6">
              <a:hueOff val="3256144"/>
              <a:satOff val="-18877"/>
              <a:lumOff val="-137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 Jan 2021</a:t>
          </a:r>
        </a:p>
      </dgm:t>
    </dgm:pt>
    <dgm:pt modelId="{CD8DDA00-2CE4-477F-A1E4-6BEEED279266}" type="parTrans" cxnId="{BA5AFDA1-48C2-441E-A2F8-14E761E56639}">
      <dgm:prSet/>
      <dgm:spPr/>
      <dgm:t>
        <a:bodyPr/>
        <a:lstStyle/>
        <a:p>
          <a:endParaRPr lang="en-GB"/>
        </a:p>
      </dgm:t>
    </dgm:pt>
    <dgm:pt modelId="{7B20BD18-6A58-467A-8130-7DE681D7F8B7}" type="sibTrans" cxnId="{BA5AFDA1-48C2-441E-A2F8-14E761E56639}">
      <dgm:prSet/>
      <dgm:spPr/>
      <dgm:t>
        <a:bodyPr/>
        <a:lstStyle/>
        <a:p>
          <a:endParaRPr lang="en-GB"/>
        </a:p>
      </dgm:t>
    </dgm:pt>
    <dgm:pt modelId="{A4B598CA-84C0-4FD4-8AF5-2ADF8233B776}">
      <dgm:prSet phldrT="[Text]"/>
      <dgm:spPr>
        <a:xfrm>
          <a:off x="1664303" y="2123961"/>
          <a:ext cx="1171147" cy="1170963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AA6">
              <a:hueOff val="2604916"/>
              <a:satOff val="-15102"/>
              <a:lumOff val="-1097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 May 2021</a:t>
          </a:r>
        </a:p>
      </dgm:t>
    </dgm:pt>
    <dgm:pt modelId="{9943EF08-93FB-4767-B51D-5005B6451C52}" type="parTrans" cxnId="{46FB58E1-636A-4736-AD37-50BDCCB76C15}">
      <dgm:prSet/>
      <dgm:spPr/>
      <dgm:t>
        <a:bodyPr/>
        <a:lstStyle/>
        <a:p>
          <a:endParaRPr lang="en-GB"/>
        </a:p>
      </dgm:t>
    </dgm:pt>
    <dgm:pt modelId="{D047AD5C-F1C8-4577-98BD-F465B5CB7525}" type="sibTrans" cxnId="{46FB58E1-636A-4736-AD37-50BDCCB76C15}">
      <dgm:prSet/>
      <dgm:spPr/>
      <dgm:t>
        <a:bodyPr/>
        <a:lstStyle/>
        <a:p>
          <a:endParaRPr lang="en-GB"/>
        </a:p>
      </dgm:t>
    </dgm:pt>
    <dgm:pt modelId="{D300C632-E06C-4F04-A800-4D5414064BE5}">
      <dgm:prSet phldrT="[Text]"/>
      <dgm:spPr>
        <a:xfrm>
          <a:off x="2960617" y="2123961"/>
          <a:ext cx="1171147" cy="1170963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AA6">
              <a:hueOff val="1953687"/>
              <a:satOff val="-11326"/>
              <a:lumOff val="-82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 Sept 2021</a:t>
          </a:r>
        </a:p>
      </dgm:t>
    </dgm:pt>
    <dgm:pt modelId="{2188D4BA-C3FC-40E4-9180-6AE589A20006}" type="parTrans" cxnId="{90F0618D-33C4-4396-867C-092384371816}">
      <dgm:prSet/>
      <dgm:spPr/>
      <dgm:t>
        <a:bodyPr/>
        <a:lstStyle/>
        <a:p>
          <a:endParaRPr lang="en-GB"/>
        </a:p>
      </dgm:t>
    </dgm:pt>
    <dgm:pt modelId="{9D095E43-6785-4B25-8618-A97E321B4B82}" type="sibTrans" cxnId="{90F0618D-33C4-4396-867C-092384371816}">
      <dgm:prSet/>
      <dgm:spPr/>
      <dgm:t>
        <a:bodyPr/>
        <a:lstStyle/>
        <a:p>
          <a:endParaRPr lang="en-GB"/>
        </a:p>
      </dgm:t>
    </dgm:pt>
    <dgm:pt modelId="{A92E277F-E6DB-46B6-99B9-C0E9F024DE97}">
      <dgm:prSet phldrT="[Text]"/>
      <dgm:spPr>
        <a:xfrm>
          <a:off x="4256932" y="2123961"/>
          <a:ext cx="1171147" cy="1170963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AA6">
              <a:hueOff val="1302458"/>
              <a:satOff val="-7551"/>
              <a:lumOff val="-548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 Jan 2022</a:t>
          </a:r>
        </a:p>
      </dgm:t>
    </dgm:pt>
    <dgm:pt modelId="{2D786497-3EA1-49BF-B825-A8D1981047CD}" type="parTrans" cxnId="{0890B8FC-BA3A-4B4B-B3A3-A22AFE50633B}">
      <dgm:prSet/>
      <dgm:spPr/>
      <dgm:t>
        <a:bodyPr/>
        <a:lstStyle/>
        <a:p>
          <a:endParaRPr lang="en-GB"/>
        </a:p>
      </dgm:t>
    </dgm:pt>
    <dgm:pt modelId="{86C901EA-79DC-492F-8C5C-EB5FD070D30F}" type="sibTrans" cxnId="{0890B8FC-BA3A-4B4B-B3A3-A22AFE50633B}">
      <dgm:prSet/>
      <dgm:spPr/>
      <dgm:t>
        <a:bodyPr/>
        <a:lstStyle/>
        <a:p>
          <a:endParaRPr lang="en-GB"/>
        </a:p>
      </dgm:t>
    </dgm:pt>
    <dgm:pt modelId="{A7A38B2E-E1BF-4303-A05E-C78351C83FE5}">
      <dgm:prSet phldrT="[Text]"/>
      <dgm:spPr>
        <a:xfrm>
          <a:off x="5553246" y="2123961"/>
          <a:ext cx="1171147" cy="1170963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AA6">
              <a:hueOff val="651229"/>
              <a:satOff val="-3775"/>
              <a:lumOff val="-274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 July 2023</a:t>
          </a:r>
        </a:p>
      </dgm:t>
    </dgm:pt>
    <dgm:pt modelId="{D745A077-4D0D-455D-AD43-A079ACB948AA}" type="parTrans" cxnId="{6BBA18F0-3BBC-42D6-AA26-62CD2F293B9A}">
      <dgm:prSet/>
      <dgm:spPr/>
      <dgm:t>
        <a:bodyPr/>
        <a:lstStyle/>
        <a:p>
          <a:endParaRPr lang="en-GB"/>
        </a:p>
      </dgm:t>
    </dgm:pt>
    <dgm:pt modelId="{6C6F1AC7-6603-4B73-B661-911DCCB0FD4D}" type="sibTrans" cxnId="{6BBA18F0-3BBC-42D6-AA26-62CD2F293B9A}">
      <dgm:prSet/>
      <dgm:spPr/>
      <dgm:t>
        <a:bodyPr/>
        <a:lstStyle/>
        <a:p>
          <a:endParaRPr lang="en-GB"/>
        </a:p>
      </dgm:t>
    </dgm:pt>
    <dgm:pt modelId="{D7D1E3AF-3513-401E-960C-7776CFA47F18}" type="pres">
      <dgm:prSet presAssocID="{9D171940-7EA3-4336-9035-4DC9652685A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C8D65BD-C44B-4050-A86A-B8B16E24A755}" type="pres">
      <dgm:prSet presAssocID="{A7A38B2E-E1BF-4303-A05E-C78351C83FE5}" presName="Accent5" presStyleCnt="0"/>
      <dgm:spPr/>
    </dgm:pt>
    <dgm:pt modelId="{1B7F7BD4-87FE-40B3-B032-BD3605C1EE27}" type="pres">
      <dgm:prSet presAssocID="{A7A38B2E-E1BF-4303-A05E-C78351C83FE5}" presName="Accent" presStyleLbl="node1" presStyleIdx="0" presStyleCnt="5" custScaleX="110452" custScaleY="103833"/>
      <dgm:spPr>
        <a:xfrm rot="2700000">
          <a:off x="5511081" y="2081992"/>
          <a:ext cx="1254681" cy="1254681"/>
        </a:xfrm>
        <a:prstGeom prst="teardrop">
          <a:avLst>
            <a:gd name="adj" fmla="val 100000"/>
          </a:avLst>
        </a:prstGeom>
        <a:solidFill>
          <a:srgbClr val="009AA6">
            <a:hueOff val="651229"/>
            <a:satOff val="-3775"/>
            <a:lumOff val="-27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FA2B0BE-4D9D-4457-AF83-BA7C8C9141BA}" type="pres">
      <dgm:prSet presAssocID="{A7A38B2E-E1BF-4303-A05E-C78351C83FE5}" presName="ParentBackground5" presStyleCnt="0"/>
      <dgm:spPr/>
    </dgm:pt>
    <dgm:pt modelId="{AFD27C8D-0988-4294-B841-3CD998B8BAD1}" type="pres">
      <dgm:prSet presAssocID="{A7A38B2E-E1BF-4303-A05E-C78351C83FE5}" presName="ParentBackground" presStyleLbl="fgAcc1" presStyleIdx="0" presStyleCnt="5"/>
      <dgm:spPr/>
    </dgm:pt>
    <dgm:pt modelId="{42379AD7-50E7-4F66-932B-B5874EE301D3}" type="pres">
      <dgm:prSet presAssocID="{A7A38B2E-E1BF-4303-A05E-C78351C83FE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0523E1-FEE2-4E74-B2D9-ABCDA129B487}" type="pres">
      <dgm:prSet presAssocID="{A92E277F-E6DB-46B6-99B9-C0E9F024DE97}" presName="Accent4" presStyleCnt="0"/>
      <dgm:spPr/>
    </dgm:pt>
    <dgm:pt modelId="{6D1149A6-33CA-46B9-A0F1-329EB5EFE12F}" type="pres">
      <dgm:prSet presAssocID="{A92E277F-E6DB-46B6-99B9-C0E9F024DE97}" presName="Accent" presStyleLbl="node1" presStyleIdx="1" presStyleCnt="5" custScaleX="111075" custScaleY="124069"/>
      <dgm:spPr>
        <a:xfrm rot="2700000">
          <a:off x="4214766" y="2081992"/>
          <a:ext cx="1254681" cy="1254681"/>
        </a:xfrm>
        <a:prstGeom prst="teardrop">
          <a:avLst>
            <a:gd name="adj" fmla="val 100000"/>
          </a:avLst>
        </a:prstGeom>
        <a:solidFill>
          <a:srgbClr val="009AA6">
            <a:hueOff val="1302458"/>
            <a:satOff val="-7551"/>
            <a:lumOff val="-54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C8AD8AA-A12D-49C3-8CEB-33879951EB40}" type="pres">
      <dgm:prSet presAssocID="{A92E277F-E6DB-46B6-99B9-C0E9F024DE97}" presName="ParentBackground4" presStyleCnt="0"/>
      <dgm:spPr/>
    </dgm:pt>
    <dgm:pt modelId="{9A7C79FD-2362-428D-9857-E6067A16D2D3}" type="pres">
      <dgm:prSet presAssocID="{A92E277F-E6DB-46B6-99B9-C0E9F024DE97}" presName="ParentBackground" presStyleLbl="fgAcc1" presStyleIdx="1" presStyleCnt="5"/>
      <dgm:spPr/>
    </dgm:pt>
    <dgm:pt modelId="{372254F4-7EBB-4AE7-8250-B458A7824A08}" type="pres">
      <dgm:prSet presAssocID="{A92E277F-E6DB-46B6-99B9-C0E9F024DE9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65C4944-D91F-4E26-B701-F00247FBE948}" type="pres">
      <dgm:prSet presAssocID="{D300C632-E06C-4F04-A800-4D5414064BE5}" presName="Accent3" presStyleCnt="0"/>
      <dgm:spPr/>
    </dgm:pt>
    <dgm:pt modelId="{36DF36CC-B245-4A5F-AE70-ED883DF74178}" type="pres">
      <dgm:prSet presAssocID="{D300C632-E06C-4F04-A800-4D5414064BE5}" presName="Accent" presStyleLbl="node1" presStyleIdx="2" presStyleCnt="5" custScaleX="121182" custScaleY="106471"/>
      <dgm:spPr>
        <a:xfrm rot="2700000">
          <a:off x="2918452" y="2081992"/>
          <a:ext cx="1254681" cy="1254681"/>
        </a:xfrm>
        <a:prstGeom prst="teardrop">
          <a:avLst>
            <a:gd name="adj" fmla="val 1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00D70AB-0E3D-4731-8BBD-6298896790AB}" type="pres">
      <dgm:prSet presAssocID="{D300C632-E06C-4F04-A800-4D5414064BE5}" presName="ParentBackground3" presStyleCnt="0"/>
      <dgm:spPr/>
    </dgm:pt>
    <dgm:pt modelId="{F70019A5-9EBB-4DE7-9454-D83556FB0436}" type="pres">
      <dgm:prSet presAssocID="{D300C632-E06C-4F04-A800-4D5414064BE5}" presName="ParentBackground" presStyleLbl="fgAcc1" presStyleIdx="2" presStyleCnt="5"/>
      <dgm:spPr/>
    </dgm:pt>
    <dgm:pt modelId="{043D425C-CC5B-4134-BBD8-74015E7C7969}" type="pres">
      <dgm:prSet presAssocID="{D300C632-E06C-4F04-A800-4D5414064BE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9996B26-B3D1-42AE-99EF-CAABF411F032}" type="pres">
      <dgm:prSet presAssocID="{A4B598CA-84C0-4FD4-8AF5-2ADF8233B776}" presName="Accent2" presStyleCnt="0"/>
      <dgm:spPr/>
    </dgm:pt>
    <dgm:pt modelId="{8D0BE658-CD13-45AF-AB12-5E32C92F4D85}" type="pres">
      <dgm:prSet presAssocID="{A4B598CA-84C0-4FD4-8AF5-2ADF8233B776}" presName="Accent" presStyleLbl="node1" presStyleIdx="3" presStyleCnt="5" custScaleX="107760" custScaleY="105851"/>
      <dgm:spPr>
        <a:xfrm rot="2700000">
          <a:off x="1622138" y="2081992"/>
          <a:ext cx="1254681" cy="1254681"/>
        </a:xfrm>
        <a:prstGeom prst="teardrop">
          <a:avLst>
            <a:gd name="adj" fmla="val 10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2AD080E-2C1F-4739-A9B6-F01CF9BA53D3}" type="pres">
      <dgm:prSet presAssocID="{A4B598CA-84C0-4FD4-8AF5-2ADF8233B776}" presName="ParentBackground2" presStyleCnt="0"/>
      <dgm:spPr/>
    </dgm:pt>
    <dgm:pt modelId="{EEAC48F8-F408-47A8-8A29-963931E7D6E2}" type="pres">
      <dgm:prSet presAssocID="{A4B598CA-84C0-4FD4-8AF5-2ADF8233B776}" presName="ParentBackground" presStyleLbl="fgAcc1" presStyleIdx="3" presStyleCnt="5"/>
      <dgm:spPr/>
    </dgm:pt>
    <dgm:pt modelId="{4CD96F3F-41D7-410C-B2C7-7F0BCD229303}" type="pres">
      <dgm:prSet presAssocID="{A4B598CA-84C0-4FD4-8AF5-2ADF8233B77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EE3F0A-EE42-4C9C-85C9-7AAC3AB47565}" type="pres">
      <dgm:prSet presAssocID="{556BB610-4502-407C-910E-84DFA501B81F}" presName="Accent1" presStyleCnt="0"/>
      <dgm:spPr/>
    </dgm:pt>
    <dgm:pt modelId="{0476654D-DA7A-43B8-A163-029159EF10CC}" type="pres">
      <dgm:prSet presAssocID="{556BB610-4502-407C-910E-84DFA501B81F}" presName="Accent" presStyleLbl="node1" presStyleIdx="4" presStyleCnt="5" custScaleX="108170" custScaleY="110149"/>
      <dgm:spPr>
        <a:xfrm rot="2700000">
          <a:off x="325823" y="2081992"/>
          <a:ext cx="1254681" cy="1254681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37FE555-D5A9-45F0-8B41-DB119D43C655}" type="pres">
      <dgm:prSet presAssocID="{556BB610-4502-407C-910E-84DFA501B81F}" presName="ParentBackground1" presStyleCnt="0"/>
      <dgm:spPr/>
    </dgm:pt>
    <dgm:pt modelId="{FAC0E730-4313-48BF-A833-41C640381BC7}" type="pres">
      <dgm:prSet presAssocID="{556BB610-4502-407C-910E-84DFA501B81F}" presName="ParentBackground" presStyleLbl="fgAcc1" presStyleIdx="4" presStyleCnt="5"/>
      <dgm:spPr/>
    </dgm:pt>
    <dgm:pt modelId="{BAB8C523-399C-43C0-AE07-95F55ABA1877}" type="pres">
      <dgm:prSet presAssocID="{556BB610-4502-407C-910E-84DFA501B81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075D407-0D6C-4695-BD14-F55272162F2C}" type="presOf" srcId="{556BB610-4502-407C-910E-84DFA501B81F}" destId="{FAC0E730-4313-48BF-A833-41C640381BC7}" srcOrd="0" destOrd="0" presId="urn:microsoft.com/office/officeart/2011/layout/CircleProcess"/>
    <dgm:cxn modelId="{43675F0C-BEF3-4B01-9E8A-C48E94011BF3}" type="presOf" srcId="{A7A38B2E-E1BF-4303-A05E-C78351C83FE5}" destId="{AFD27C8D-0988-4294-B841-3CD998B8BAD1}" srcOrd="0" destOrd="0" presId="urn:microsoft.com/office/officeart/2011/layout/CircleProcess"/>
    <dgm:cxn modelId="{FE15D70D-5485-4A20-905A-DDE42C38B792}" type="presOf" srcId="{D300C632-E06C-4F04-A800-4D5414064BE5}" destId="{F70019A5-9EBB-4DE7-9454-D83556FB0436}" srcOrd="0" destOrd="0" presId="urn:microsoft.com/office/officeart/2011/layout/CircleProcess"/>
    <dgm:cxn modelId="{A5443C1A-261E-4EE2-B80A-87DACC5E046B}" type="presOf" srcId="{A4B598CA-84C0-4FD4-8AF5-2ADF8233B776}" destId="{4CD96F3F-41D7-410C-B2C7-7F0BCD229303}" srcOrd="1" destOrd="0" presId="urn:microsoft.com/office/officeart/2011/layout/CircleProcess"/>
    <dgm:cxn modelId="{70598726-9FF6-4B9E-95A8-99A41BA20DA6}" type="presOf" srcId="{A4B598CA-84C0-4FD4-8AF5-2ADF8233B776}" destId="{EEAC48F8-F408-47A8-8A29-963931E7D6E2}" srcOrd="0" destOrd="0" presId="urn:microsoft.com/office/officeart/2011/layout/CircleProcess"/>
    <dgm:cxn modelId="{C28D6F5F-0CC0-43F9-8626-813898BD095D}" type="presOf" srcId="{556BB610-4502-407C-910E-84DFA501B81F}" destId="{BAB8C523-399C-43C0-AE07-95F55ABA1877}" srcOrd="1" destOrd="0" presId="urn:microsoft.com/office/officeart/2011/layout/CircleProcess"/>
    <dgm:cxn modelId="{B365A74F-A7F2-411E-B17D-50AF43D945EF}" type="presOf" srcId="{A7A38B2E-E1BF-4303-A05E-C78351C83FE5}" destId="{42379AD7-50E7-4F66-932B-B5874EE301D3}" srcOrd="1" destOrd="0" presId="urn:microsoft.com/office/officeart/2011/layout/CircleProcess"/>
    <dgm:cxn modelId="{FF9F3C7D-F220-4678-BE27-2BAF50C6EBD5}" type="presOf" srcId="{9D171940-7EA3-4336-9035-4DC9652685A6}" destId="{D7D1E3AF-3513-401E-960C-7776CFA47F18}" srcOrd="0" destOrd="0" presId="urn:microsoft.com/office/officeart/2011/layout/CircleProcess"/>
    <dgm:cxn modelId="{90F0618D-33C4-4396-867C-092384371816}" srcId="{9D171940-7EA3-4336-9035-4DC9652685A6}" destId="{D300C632-E06C-4F04-A800-4D5414064BE5}" srcOrd="2" destOrd="0" parTransId="{2188D4BA-C3FC-40E4-9180-6AE589A20006}" sibTransId="{9D095E43-6785-4B25-8618-A97E321B4B82}"/>
    <dgm:cxn modelId="{BA5AFDA1-48C2-441E-A2F8-14E761E56639}" srcId="{9D171940-7EA3-4336-9035-4DC9652685A6}" destId="{556BB610-4502-407C-910E-84DFA501B81F}" srcOrd="0" destOrd="0" parTransId="{CD8DDA00-2CE4-477F-A1E4-6BEEED279266}" sibTransId="{7B20BD18-6A58-467A-8130-7DE681D7F8B7}"/>
    <dgm:cxn modelId="{D3F1F9B9-040B-48DF-924E-841B1B30E4C5}" type="presOf" srcId="{A92E277F-E6DB-46B6-99B9-C0E9F024DE97}" destId="{372254F4-7EBB-4AE7-8250-B458A7824A08}" srcOrd="1" destOrd="0" presId="urn:microsoft.com/office/officeart/2011/layout/CircleProcess"/>
    <dgm:cxn modelId="{913509C9-04D0-444A-A169-5F2CAC4B634D}" type="presOf" srcId="{A92E277F-E6DB-46B6-99B9-C0E9F024DE97}" destId="{9A7C79FD-2362-428D-9857-E6067A16D2D3}" srcOrd="0" destOrd="0" presId="urn:microsoft.com/office/officeart/2011/layout/CircleProcess"/>
    <dgm:cxn modelId="{46FB58E1-636A-4736-AD37-50BDCCB76C15}" srcId="{9D171940-7EA3-4336-9035-4DC9652685A6}" destId="{A4B598CA-84C0-4FD4-8AF5-2ADF8233B776}" srcOrd="1" destOrd="0" parTransId="{9943EF08-93FB-4767-B51D-5005B6451C52}" sibTransId="{D047AD5C-F1C8-4577-98BD-F465B5CB7525}"/>
    <dgm:cxn modelId="{6BBA18F0-3BBC-42D6-AA26-62CD2F293B9A}" srcId="{9D171940-7EA3-4336-9035-4DC9652685A6}" destId="{A7A38B2E-E1BF-4303-A05E-C78351C83FE5}" srcOrd="4" destOrd="0" parTransId="{D745A077-4D0D-455D-AD43-A079ACB948AA}" sibTransId="{6C6F1AC7-6603-4B73-B661-911DCCB0FD4D}"/>
    <dgm:cxn modelId="{625F14FA-FD7E-4558-82B2-005BD8167E28}" type="presOf" srcId="{D300C632-E06C-4F04-A800-4D5414064BE5}" destId="{043D425C-CC5B-4134-BBD8-74015E7C7969}" srcOrd="1" destOrd="0" presId="urn:microsoft.com/office/officeart/2011/layout/CircleProcess"/>
    <dgm:cxn modelId="{0890B8FC-BA3A-4B4B-B3A3-A22AFE50633B}" srcId="{9D171940-7EA3-4336-9035-4DC9652685A6}" destId="{A92E277F-E6DB-46B6-99B9-C0E9F024DE97}" srcOrd="3" destOrd="0" parTransId="{2D786497-3EA1-49BF-B825-A8D1981047CD}" sibTransId="{86C901EA-79DC-492F-8C5C-EB5FD070D30F}"/>
    <dgm:cxn modelId="{F1473BE8-E426-4554-A6EB-F69D982E0C10}" type="presParOf" srcId="{D7D1E3AF-3513-401E-960C-7776CFA47F18}" destId="{BC8D65BD-C44B-4050-A86A-B8B16E24A755}" srcOrd="0" destOrd="0" presId="urn:microsoft.com/office/officeart/2011/layout/CircleProcess"/>
    <dgm:cxn modelId="{0789E68C-94F7-4B5D-A6DA-66F2A890630A}" type="presParOf" srcId="{BC8D65BD-C44B-4050-A86A-B8B16E24A755}" destId="{1B7F7BD4-87FE-40B3-B032-BD3605C1EE27}" srcOrd="0" destOrd="0" presId="urn:microsoft.com/office/officeart/2011/layout/CircleProcess"/>
    <dgm:cxn modelId="{76295332-9855-4EED-8EF5-F8D780D183FC}" type="presParOf" srcId="{D7D1E3AF-3513-401E-960C-7776CFA47F18}" destId="{4FA2B0BE-4D9D-4457-AF83-BA7C8C9141BA}" srcOrd="1" destOrd="0" presId="urn:microsoft.com/office/officeart/2011/layout/CircleProcess"/>
    <dgm:cxn modelId="{8979DF97-6884-4004-9857-B319D5C2B168}" type="presParOf" srcId="{4FA2B0BE-4D9D-4457-AF83-BA7C8C9141BA}" destId="{AFD27C8D-0988-4294-B841-3CD998B8BAD1}" srcOrd="0" destOrd="0" presId="urn:microsoft.com/office/officeart/2011/layout/CircleProcess"/>
    <dgm:cxn modelId="{BEA6F1F9-9BC6-408F-807F-789E379F3A2D}" type="presParOf" srcId="{D7D1E3AF-3513-401E-960C-7776CFA47F18}" destId="{42379AD7-50E7-4F66-932B-B5874EE301D3}" srcOrd="2" destOrd="0" presId="urn:microsoft.com/office/officeart/2011/layout/CircleProcess"/>
    <dgm:cxn modelId="{EBE40F96-3E6F-44DA-9E8E-52CE82B544D9}" type="presParOf" srcId="{D7D1E3AF-3513-401E-960C-7776CFA47F18}" destId="{4D0523E1-FEE2-4E74-B2D9-ABCDA129B487}" srcOrd="3" destOrd="0" presId="urn:microsoft.com/office/officeart/2011/layout/CircleProcess"/>
    <dgm:cxn modelId="{9B669F57-7843-4B30-B8D2-AE62181DDC0F}" type="presParOf" srcId="{4D0523E1-FEE2-4E74-B2D9-ABCDA129B487}" destId="{6D1149A6-33CA-46B9-A0F1-329EB5EFE12F}" srcOrd="0" destOrd="0" presId="urn:microsoft.com/office/officeart/2011/layout/CircleProcess"/>
    <dgm:cxn modelId="{44A692D1-E961-465A-A485-A451A0441C1F}" type="presParOf" srcId="{D7D1E3AF-3513-401E-960C-7776CFA47F18}" destId="{9C8AD8AA-A12D-49C3-8CEB-33879951EB40}" srcOrd="4" destOrd="0" presId="urn:microsoft.com/office/officeart/2011/layout/CircleProcess"/>
    <dgm:cxn modelId="{7353E9AF-CE71-434B-82C7-4D0268556230}" type="presParOf" srcId="{9C8AD8AA-A12D-49C3-8CEB-33879951EB40}" destId="{9A7C79FD-2362-428D-9857-E6067A16D2D3}" srcOrd="0" destOrd="0" presId="urn:microsoft.com/office/officeart/2011/layout/CircleProcess"/>
    <dgm:cxn modelId="{2B2104CE-6B13-43C0-B3D9-343515E6B51A}" type="presParOf" srcId="{D7D1E3AF-3513-401E-960C-7776CFA47F18}" destId="{372254F4-7EBB-4AE7-8250-B458A7824A08}" srcOrd="5" destOrd="0" presId="urn:microsoft.com/office/officeart/2011/layout/CircleProcess"/>
    <dgm:cxn modelId="{CF6073AB-BB13-4E6B-9CCA-1BED5BD7528D}" type="presParOf" srcId="{D7D1E3AF-3513-401E-960C-7776CFA47F18}" destId="{665C4944-D91F-4E26-B701-F00247FBE948}" srcOrd="6" destOrd="0" presId="urn:microsoft.com/office/officeart/2011/layout/CircleProcess"/>
    <dgm:cxn modelId="{B0754A8D-13F2-4486-A2FA-F646473258A2}" type="presParOf" srcId="{665C4944-D91F-4E26-B701-F00247FBE948}" destId="{36DF36CC-B245-4A5F-AE70-ED883DF74178}" srcOrd="0" destOrd="0" presId="urn:microsoft.com/office/officeart/2011/layout/CircleProcess"/>
    <dgm:cxn modelId="{37C96D6E-B76F-432B-9978-2906F6B99DBF}" type="presParOf" srcId="{D7D1E3AF-3513-401E-960C-7776CFA47F18}" destId="{A00D70AB-0E3D-4731-8BBD-6298896790AB}" srcOrd="7" destOrd="0" presId="urn:microsoft.com/office/officeart/2011/layout/CircleProcess"/>
    <dgm:cxn modelId="{56DB5DE9-026A-4D7C-8782-61A70BA913FA}" type="presParOf" srcId="{A00D70AB-0E3D-4731-8BBD-6298896790AB}" destId="{F70019A5-9EBB-4DE7-9454-D83556FB0436}" srcOrd="0" destOrd="0" presId="urn:microsoft.com/office/officeart/2011/layout/CircleProcess"/>
    <dgm:cxn modelId="{4503DF8F-B59A-42E7-B5CE-CFF5056138C0}" type="presParOf" srcId="{D7D1E3AF-3513-401E-960C-7776CFA47F18}" destId="{043D425C-CC5B-4134-BBD8-74015E7C7969}" srcOrd="8" destOrd="0" presId="urn:microsoft.com/office/officeart/2011/layout/CircleProcess"/>
    <dgm:cxn modelId="{0DC7FD85-4248-4CCE-821F-A49EE55EABDA}" type="presParOf" srcId="{D7D1E3AF-3513-401E-960C-7776CFA47F18}" destId="{39996B26-B3D1-42AE-99EF-CAABF411F032}" srcOrd="9" destOrd="0" presId="urn:microsoft.com/office/officeart/2011/layout/CircleProcess"/>
    <dgm:cxn modelId="{4536C651-C94E-4050-B7D3-FC0FE69DDEFF}" type="presParOf" srcId="{39996B26-B3D1-42AE-99EF-CAABF411F032}" destId="{8D0BE658-CD13-45AF-AB12-5E32C92F4D85}" srcOrd="0" destOrd="0" presId="urn:microsoft.com/office/officeart/2011/layout/CircleProcess"/>
    <dgm:cxn modelId="{45071266-B730-427D-A873-F3735C87773F}" type="presParOf" srcId="{D7D1E3AF-3513-401E-960C-7776CFA47F18}" destId="{62AD080E-2C1F-4739-A9B6-F01CF9BA53D3}" srcOrd="10" destOrd="0" presId="urn:microsoft.com/office/officeart/2011/layout/CircleProcess"/>
    <dgm:cxn modelId="{6301BCBC-AD72-4319-94CB-CA075ECD2E11}" type="presParOf" srcId="{62AD080E-2C1F-4739-A9B6-F01CF9BA53D3}" destId="{EEAC48F8-F408-47A8-8A29-963931E7D6E2}" srcOrd="0" destOrd="0" presId="urn:microsoft.com/office/officeart/2011/layout/CircleProcess"/>
    <dgm:cxn modelId="{0770161E-925E-4625-87FD-B0AFABA7E400}" type="presParOf" srcId="{D7D1E3AF-3513-401E-960C-7776CFA47F18}" destId="{4CD96F3F-41D7-410C-B2C7-7F0BCD229303}" srcOrd="11" destOrd="0" presId="urn:microsoft.com/office/officeart/2011/layout/CircleProcess"/>
    <dgm:cxn modelId="{4E5E6CBD-70DB-4AD6-B1B3-BA4004D48BB6}" type="presParOf" srcId="{D7D1E3AF-3513-401E-960C-7776CFA47F18}" destId="{44EE3F0A-EE42-4C9C-85C9-7AAC3AB47565}" srcOrd="12" destOrd="0" presId="urn:microsoft.com/office/officeart/2011/layout/CircleProcess"/>
    <dgm:cxn modelId="{FB16C110-A94B-4B73-8956-D5025C01B1DD}" type="presParOf" srcId="{44EE3F0A-EE42-4C9C-85C9-7AAC3AB47565}" destId="{0476654D-DA7A-43B8-A163-029159EF10CC}" srcOrd="0" destOrd="0" presId="urn:microsoft.com/office/officeart/2011/layout/CircleProcess"/>
    <dgm:cxn modelId="{E085BF77-90BC-456C-BE6F-F70E7A781707}" type="presParOf" srcId="{D7D1E3AF-3513-401E-960C-7776CFA47F18}" destId="{937FE555-D5A9-45F0-8B41-DB119D43C655}" srcOrd="13" destOrd="0" presId="urn:microsoft.com/office/officeart/2011/layout/CircleProcess"/>
    <dgm:cxn modelId="{6AE83E6D-FD5C-4F5E-9816-74949D373FBA}" type="presParOf" srcId="{937FE555-D5A9-45F0-8B41-DB119D43C655}" destId="{FAC0E730-4313-48BF-A833-41C640381BC7}" srcOrd="0" destOrd="0" presId="urn:microsoft.com/office/officeart/2011/layout/CircleProcess"/>
    <dgm:cxn modelId="{3DD3B2DE-6724-48F9-ABE6-36DD10568BC9}" type="presParOf" srcId="{D7D1E3AF-3513-401E-960C-7776CFA47F18}" destId="{BAB8C523-399C-43C0-AE07-95F55ABA1877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E5082-D713-49A4-8DC7-D24DE56AC473}">
      <dsp:nvSpPr>
        <dsp:cNvPr id="0" name=""/>
        <dsp:cNvSpPr/>
      </dsp:nvSpPr>
      <dsp:spPr>
        <a:xfrm>
          <a:off x="1038860" y="240097"/>
          <a:ext cx="3796402" cy="1318440"/>
        </a:xfrm>
        <a:prstGeom prst="ellipse">
          <a:avLst/>
        </a:prstGeom>
        <a:solidFill>
          <a:srgbClr val="0F1290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946FB-24C9-4166-B381-E0FA820B08EF}">
      <dsp:nvSpPr>
        <dsp:cNvPr id="0" name=""/>
        <dsp:cNvSpPr/>
      </dsp:nvSpPr>
      <dsp:spPr>
        <a:xfrm>
          <a:off x="2575079" y="3468510"/>
          <a:ext cx="735736" cy="470871"/>
        </a:xfrm>
        <a:prstGeom prst="downArrow">
          <a:avLst/>
        </a:prstGeom>
        <a:solidFill>
          <a:srgbClr val="4B92DB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C9603-5CAA-4367-A6B5-1AA2F125C06A}">
      <dsp:nvSpPr>
        <dsp:cNvPr id="0" name=""/>
        <dsp:cNvSpPr/>
      </dsp:nvSpPr>
      <dsp:spPr>
        <a:xfrm>
          <a:off x="-894102" y="3923443"/>
          <a:ext cx="7674100" cy="882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UK Medical Devices Regulations 2002</a:t>
          </a:r>
          <a:endParaRPr lang="en-GB" sz="2400" kern="1200" dirty="0">
            <a:solidFill>
              <a:srgbClr val="00204E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-894102" y="3923443"/>
        <a:ext cx="7674100" cy="882884"/>
      </dsp:txXfrm>
    </dsp:sp>
    <dsp:sp modelId="{28172A94-B5CD-4E33-9BA5-0D275C987169}">
      <dsp:nvSpPr>
        <dsp:cNvPr id="0" name=""/>
        <dsp:cNvSpPr/>
      </dsp:nvSpPr>
      <dsp:spPr>
        <a:xfrm>
          <a:off x="2419102" y="1660364"/>
          <a:ext cx="1324326" cy="1324326"/>
        </a:xfrm>
        <a:prstGeom prst="ellipse">
          <a:avLst/>
        </a:prstGeom>
        <a:solidFill>
          <a:srgbClr val="4B92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IVDD</a:t>
          </a:r>
        </a:p>
      </dsp:txBody>
      <dsp:txXfrm>
        <a:off x="2613045" y="1854307"/>
        <a:ext cx="936440" cy="936440"/>
      </dsp:txXfrm>
    </dsp:sp>
    <dsp:sp modelId="{E5F0DFAD-0CA3-4B19-99CF-F675EE630571}">
      <dsp:nvSpPr>
        <dsp:cNvPr id="0" name=""/>
        <dsp:cNvSpPr/>
      </dsp:nvSpPr>
      <dsp:spPr>
        <a:xfrm>
          <a:off x="1471473" y="666824"/>
          <a:ext cx="1324326" cy="1324326"/>
        </a:xfrm>
        <a:prstGeom prst="ellipse">
          <a:avLst/>
        </a:prstGeom>
        <a:solidFill>
          <a:srgbClr val="009AA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AIMDD</a:t>
          </a:r>
        </a:p>
      </dsp:txBody>
      <dsp:txXfrm>
        <a:off x="1665416" y="860767"/>
        <a:ext cx="936440" cy="936440"/>
      </dsp:txXfrm>
    </dsp:sp>
    <dsp:sp modelId="{4CB9BD80-F708-4E47-BEF8-CAD76BFF24E0}">
      <dsp:nvSpPr>
        <dsp:cNvPr id="0" name=""/>
        <dsp:cNvSpPr/>
      </dsp:nvSpPr>
      <dsp:spPr>
        <a:xfrm>
          <a:off x="2825229" y="346632"/>
          <a:ext cx="1324326" cy="1324326"/>
        </a:xfrm>
        <a:prstGeom prst="ellipse">
          <a:avLst/>
        </a:prstGeom>
        <a:solidFill>
          <a:srgbClr val="0F129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MDD</a:t>
          </a:r>
        </a:p>
      </dsp:txBody>
      <dsp:txXfrm>
        <a:off x="3019172" y="540575"/>
        <a:ext cx="936440" cy="936440"/>
      </dsp:txXfrm>
    </dsp:sp>
    <dsp:sp modelId="{55E5A374-8DF2-4545-8A8E-5EE62E0DEE60}">
      <dsp:nvSpPr>
        <dsp:cNvPr id="0" name=""/>
        <dsp:cNvSpPr/>
      </dsp:nvSpPr>
      <dsp:spPr>
        <a:xfrm>
          <a:off x="883502" y="86640"/>
          <a:ext cx="4120126" cy="3296101"/>
        </a:xfrm>
        <a:prstGeom prst="funnel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F129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F7BD4-87FE-40B3-B032-BD3605C1EE27}">
      <dsp:nvSpPr>
        <dsp:cNvPr id="0" name=""/>
        <dsp:cNvSpPr/>
      </dsp:nvSpPr>
      <dsp:spPr>
        <a:xfrm>
          <a:off x="9046025" y="652089"/>
          <a:ext cx="2010017" cy="1889873"/>
        </a:xfrm>
        <a:prstGeom prst="teardrop">
          <a:avLst>
            <a:gd name="adj" fmla="val 100000"/>
          </a:avLst>
        </a:prstGeom>
        <a:solidFill>
          <a:srgbClr val="009AA6">
            <a:hueOff val="651229"/>
            <a:satOff val="-3775"/>
            <a:lumOff val="-27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27C8D-0988-4294-B841-3CD998B8BAD1}">
      <dsp:nvSpPr>
        <dsp:cNvPr id="0" name=""/>
        <dsp:cNvSpPr/>
      </dsp:nvSpPr>
      <dsp:spPr>
        <a:xfrm>
          <a:off x="9201176" y="747653"/>
          <a:ext cx="1698748" cy="1698747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AA6">
              <a:hueOff val="651229"/>
              <a:satOff val="-3775"/>
              <a:lumOff val="-27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 July 2023</a:t>
          </a:r>
        </a:p>
      </dsp:txBody>
      <dsp:txXfrm>
        <a:off x="9621986" y="1168060"/>
        <a:ext cx="858096" cy="857931"/>
      </dsp:txXfrm>
    </dsp:sp>
    <dsp:sp modelId="{6D1149A6-33CA-46B9-A0F1-329EB5EFE12F}">
      <dsp:nvSpPr>
        <dsp:cNvPr id="0" name=""/>
        <dsp:cNvSpPr/>
      </dsp:nvSpPr>
      <dsp:spPr>
        <a:xfrm rot="2700000">
          <a:off x="7158678" y="586306"/>
          <a:ext cx="2021121" cy="2021121"/>
        </a:xfrm>
        <a:prstGeom prst="teardrop">
          <a:avLst>
            <a:gd name="adj" fmla="val 100000"/>
          </a:avLst>
        </a:prstGeom>
        <a:solidFill>
          <a:srgbClr val="009AA6">
            <a:hueOff val="1302458"/>
            <a:satOff val="-7551"/>
            <a:lumOff val="-54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C79FD-2362-428D-9857-E6067A16D2D3}">
      <dsp:nvSpPr>
        <dsp:cNvPr id="0" name=""/>
        <dsp:cNvSpPr/>
      </dsp:nvSpPr>
      <dsp:spPr>
        <a:xfrm>
          <a:off x="7321317" y="747653"/>
          <a:ext cx="1698748" cy="1698747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AA6">
              <a:hueOff val="1302458"/>
              <a:satOff val="-7551"/>
              <a:lumOff val="-54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 Jan 2022</a:t>
          </a:r>
        </a:p>
      </dsp:txBody>
      <dsp:txXfrm>
        <a:off x="7741159" y="1168060"/>
        <a:ext cx="858096" cy="857931"/>
      </dsp:txXfrm>
    </dsp:sp>
    <dsp:sp modelId="{36DF36CC-B245-4A5F-AE70-ED883DF74178}">
      <dsp:nvSpPr>
        <dsp:cNvPr id="0" name=""/>
        <dsp:cNvSpPr/>
      </dsp:nvSpPr>
      <dsp:spPr>
        <a:xfrm rot="2700000">
          <a:off x="5320389" y="627875"/>
          <a:ext cx="1937983" cy="1937983"/>
        </a:xfrm>
        <a:prstGeom prst="teardrop">
          <a:avLst>
            <a:gd name="adj" fmla="val 1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019A5-9EBB-4DE7-9454-D83556FB0436}">
      <dsp:nvSpPr>
        <dsp:cNvPr id="0" name=""/>
        <dsp:cNvSpPr/>
      </dsp:nvSpPr>
      <dsp:spPr>
        <a:xfrm>
          <a:off x="5440491" y="747653"/>
          <a:ext cx="1698748" cy="1698747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AA6">
              <a:hueOff val="1953687"/>
              <a:satOff val="-11326"/>
              <a:lumOff val="-82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 Sept 2021</a:t>
          </a:r>
        </a:p>
      </dsp:txBody>
      <dsp:txXfrm>
        <a:off x="5860333" y="1168060"/>
        <a:ext cx="858096" cy="857931"/>
      </dsp:txXfrm>
    </dsp:sp>
    <dsp:sp modelId="{8D0BE658-CD13-45AF-AB12-5E32C92F4D85}">
      <dsp:nvSpPr>
        <dsp:cNvPr id="0" name=""/>
        <dsp:cNvSpPr/>
      </dsp:nvSpPr>
      <dsp:spPr>
        <a:xfrm rot="2700000">
          <a:off x="3445205" y="633517"/>
          <a:ext cx="1926698" cy="1926698"/>
        </a:xfrm>
        <a:prstGeom prst="teardrop">
          <a:avLst>
            <a:gd name="adj" fmla="val 10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C48F8-F408-47A8-8A29-963931E7D6E2}">
      <dsp:nvSpPr>
        <dsp:cNvPr id="0" name=""/>
        <dsp:cNvSpPr/>
      </dsp:nvSpPr>
      <dsp:spPr>
        <a:xfrm>
          <a:off x="3559664" y="747653"/>
          <a:ext cx="1698748" cy="1698747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AA6">
              <a:hueOff val="2604916"/>
              <a:satOff val="-15102"/>
              <a:lumOff val="-109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 May 2021</a:t>
          </a:r>
        </a:p>
      </dsp:txBody>
      <dsp:txXfrm>
        <a:off x="3980474" y="1168060"/>
        <a:ext cx="858096" cy="857931"/>
      </dsp:txXfrm>
    </dsp:sp>
    <dsp:sp modelId="{0476654D-DA7A-43B8-A163-029159EF10CC}">
      <dsp:nvSpPr>
        <dsp:cNvPr id="0" name=""/>
        <dsp:cNvSpPr/>
      </dsp:nvSpPr>
      <dsp:spPr>
        <a:xfrm rot="2700000">
          <a:off x="1543596" y="612735"/>
          <a:ext cx="1968262" cy="1968262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0E730-4313-48BF-A833-41C640381BC7}">
      <dsp:nvSpPr>
        <dsp:cNvPr id="0" name=""/>
        <dsp:cNvSpPr/>
      </dsp:nvSpPr>
      <dsp:spPr>
        <a:xfrm>
          <a:off x="1678837" y="747653"/>
          <a:ext cx="1698748" cy="1698747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AA6">
              <a:hueOff val="3256144"/>
              <a:satOff val="-18877"/>
              <a:lumOff val="-137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 Jan 2021</a:t>
          </a:r>
        </a:p>
      </dsp:txBody>
      <dsp:txXfrm>
        <a:off x="2099648" y="1168060"/>
        <a:ext cx="858096" cy="857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fld id="{D806C498-9DFE-4255-8F56-5AC4F1C8FF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085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fld id="{CB50E474-593A-4520-8A81-08F0A91532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492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0E474-593A-4520-8A81-08F0A9153282}" type="slidenum">
              <a:rPr kumimoji="0" lang="en-GB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03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719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356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1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85CEE3-1C33-47B2-80AF-57B700046633}" type="slidenum">
              <a:rPr lang="en-GB" altLang="en-US"/>
              <a:pPr eaLnBrk="1" hangingPunct="1"/>
              <a:t>20</a:t>
            </a:fld>
            <a:endParaRPr lang="en-GB" altLang="en-U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674174" y="10179473"/>
            <a:ext cx="2809662" cy="53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8B4DF66-CEE7-4971-B54E-52EBCD8F6824}" type="slidenum">
              <a:rPr lang="en-GB" alt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/>
              <a:t>20</a:t>
            </a:fld>
            <a:endParaRPr lang="en-GB" altLang="en-US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30200" y="803275"/>
            <a:ext cx="7148513" cy="4021138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647700" y="1725023"/>
            <a:ext cx="10896600" cy="730250"/>
          </a:xfrm>
        </p:spPr>
        <p:txBody>
          <a:bodyPr wrap="square"/>
          <a:lstStyle>
            <a:lvl1pPr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47700" y="2549388"/>
            <a:ext cx="10896600" cy="549814"/>
          </a:xfrm>
        </p:spPr>
        <p:txBody>
          <a:bodyPr wrap="none"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2" name="Picture 1" descr="Generic imagery of medicines and medical devic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" y="3239827"/>
            <a:ext cx="12192000" cy="2709023"/>
          </a:xfrm>
          <a:prstGeom prst="rect">
            <a:avLst/>
          </a:prstGeom>
        </p:spPr>
      </p:pic>
      <p:pic>
        <p:nvPicPr>
          <p:cNvPr id="6" name="Picture 5" descr="Medicines and Healthcare products Regulatory Agency (MHRA) logo">
            <a:extLst>
              <a:ext uri="{FF2B5EF4-FFF2-40B4-BE49-F238E27FC236}">
                <a16:creationId xmlns:a16="http://schemas.microsoft.com/office/drawing/2014/main" id="{2648BA1A-7CF3-4191-9C38-DCFF7A649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87" y="351251"/>
            <a:ext cx="3293035" cy="1098747"/>
          </a:xfrm>
          <a:prstGeom prst="rect">
            <a:avLst/>
          </a:prstGeom>
        </p:spPr>
      </p:pic>
      <p:pic>
        <p:nvPicPr>
          <p:cNvPr id="8" name="Picture 7" descr="Medicines and Healthcare products Regulatory Agency logo">
            <a:extLst>
              <a:ext uri="{FF2B5EF4-FFF2-40B4-BE49-F238E27FC236}">
                <a16:creationId xmlns:a16="http://schemas.microsoft.com/office/drawing/2014/main" id="{A42B0320-38D2-4A0C-9A8A-24049977D5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85" y="6127062"/>
            <a:ext cx="5612191" cy="35197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ECCB-03D0-425B-8EB2-3410C04F18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462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4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19250"/>
            <a:ext cx="515196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19250"/>
            <a:ext cx="51540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1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082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311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775"/>
            <a:ext cx="10509251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1619250"/>
            <a:ext cx="5151967" cy="431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19250"/>
            <a:ext cx="5154084" cy="431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1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775"/>
            <a:ext cx="10509251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619250"/>
            <a:ext cx="10509251" cy="43180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7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5BD3F4-D768-43C8-BBC2-CF998C2D5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3EE83-9BB9-481D-8395-69C4DB5CD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0374" y="2549668"/>
            <a:ext cx="9144000" cy="563231"/>
          </a:xfrm>
        </p:spPr>
        <p:txBody>
          <a:bodyPr anchor="t" anchorCtr="0">
            <a:spAutoFit/>
          </a:bodyPr>
          <a:lstStyle>
            <a:lvl1pPr algn="l">
              <a:defRPr sz="3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Heading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283A4-33DB-4552-9007-D12033D1E1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0374" y="4156220"/>
            <a:ext cx="9144000" cy="369332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Presented by/Sub-heading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FDDB99-4A42-4713-B148-1FC5187A0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275" y="5671367"/>
            <a:ext cx="4057650" cy="286232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Published DD Month YYYY</a:t>
            </a:r>
          </a:p>
        </p:txBody>
      </p:sp>
    </p:spTree>
    <p:extLst>
      <p:ext uri="{BB962C8B-B14F-4D97-AF65-F5344CB8AC3E}">
        <p14:creationId xmlns:p14="http://schemas.microsoft.com/office/powerpoint/2010/main" val="3673577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C83D81-04CB-4893-9BFB-986BF0E26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4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5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647700" y="1818486"/>
            <a:ext cx="10896600" cy="730250"/>
          </a:xfrm>
        </p:spPr>
        <p:txBody>
          <a:bodyPr wrap="square"/>
          <a:lstStyle>
            <a:lvl1pPr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47700" y="2735004"/>
            <a:ext cx="10896600" cy="549814"/>
          </a:xfrm>
        </p:spPr>
        <p:txBody>
          <a:bodyPr wrap="none"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8" name="Picture 24" descr="Generic imagery of medicines and medical devic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12192000" cy="25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edicines and Healthcare products Regulatory Agency (MHRA) logo">
            <a:extLst>
              <a:ext uri="{FF2B5EF4-FFF2-40B4-BE49-F238E27FC236}">
                <a16:creationId xmlns:a16="http://schemas.microsoft.com/office/drawing/2014/main" id="{97B0623E-8D5B-4136-97F0-5654D9CA3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87" y="351251"/>
            <a:ext cx="3293035" cy="1098747"/>
          </a:xfrm>
          <a:prstGeom prst="rect">
            <a:avLst/>
          </a:prstGeom>
        </p:spPr>
      </p:pic>
      <p:pic>
        <p:nvPicPr>
          <p:cNvPr id="10" name="Picture 9" descr="Medicines and Healthcare products Regulatory Agency logo">
            <a:extLst>
              <a:ext uri="{FF2B5EF4-FFF2-40B4-BE49-F238E27FC236}">
                <a16:creationId xmlns:a16="http://schemas.microsoft.com/office/drawing/2014/main" id="{82A8277A-41F8-43E1-96B9-F3D2774D33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85" y="6127062"/>
            <a:ext cx="5612191" cy="35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61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56A6B2-45CE-47D3-ADDB-BD31EA1119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93AC6-2F50-4B91-B6DD-840E6B04B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87192"/>
            <a:ext cx="10515600" cy="590931"/>
          </a:xfrm>
        </p:spPr>
        <p:txBody>
          <a:bodyPr anchor="t" anchorCtr="0">
            <a:spAutoFit/>
          </a:bodyPr>
          <a:lstStyle>
            <a:lvl1pPr>
              <a:defRPr sz="3600" b="1"/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89940"/>
            <a:ext cx="10515600" cy="369332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34308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41E873-0E11-44B1-8E1D-3939D1CB9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4FAAD646-2462-41CA-AE4B-76753CEDFF5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5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626" y="901414"/>
            <a:ext cx="10405919" cy="563231"/>
          </a:xfrm>
        </p:spPr>
        <p:txBody>
          <a:bodyPr>
            <a:spAutoFit/>
          </a:bodyPr>
          <a:lstStyle>
            <a:lvl1pPr marL="0" indent="0">
              <a:buNone/>
              <a:defRPr sz="3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Large text page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CF87-BF69-4238-8BAD-CEB980FB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01D87-EBA9-4116-8E30-46E2565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9C8A0FD4-F699-4BB5-A3C8-3A511F41233C}"/>
              </a:ext>
            </a:extLst>
          </p:cNvPr>
          <p:cNvSpPr/>
          <p:nvPr userDrawn="1"/>
        </p:nvSpPr>
        <p:spPr>
          <a:xfrm flipH="1">
            <a:off x="543561" y="553338"/>
            <a:ext cx="11095443" cy="5390262"/>
          </a:xfrm>
          <a:prstGeom prst="round2DiagRect">
            <a:avLst/>
          </a:prstGeom>
          <a:noFill/>
          <a:ln w="22860">
            <a:solidFill>
              <a:srgbClr val="616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23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CFA8AA-1F36-4E3C-977C-A7C918EE0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2F404-A628-4163-A67A-017625A1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CC20F-2520-4988-AFE4-EBE97F23EF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A3220-04BF-4C22-9F1D-EA71CB2E4D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4072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C2192-61D5-4EB8-AAF7-C62287CE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3B638-8AEF-4744-AF26-A06733AE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166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238306-4959-4D7E-824A-5FCB2D385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6CF47-9317-4BCB-B768-6FAFA244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9044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0031-2A64-4B9F-9549-581805ECA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514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07EE-CCB7-404E-8CA0-28E7EADD43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14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D9511-94F7-4D8A-B308-9F45F8C31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072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B37DB-BE92-439C-B307-B67909DBB68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072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2FB8E-C592-4C15-8B2B-5B8ADAC8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3D43E-BF05-4A08-83EC-42885B45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98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ED54B9-F2A7-4FFF-9D77-5DA942986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557C2-113E-4A34-8911-A50E353E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BCE85-97F0-4F9A-BD88-99ECA8B5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4E44F-BFBB-4DDD-863B-D41AF6EB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2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946B4A-3069-4ED3-99CC-607B68B7B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3A5B5-FA1A-41C9-AE10-1940D02D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FA1E2-41C9-4717-9C40-A6543712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68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CCBF63-BE77-47F7-BC2C-2060A83C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00B1E-7CC5-4A29-9FDA-CA9B202B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D207-F256-473F-8ACD-7992ADD8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64E7-4D70-4211-A41C-CD2456D5D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C231D-00C0-4BA4-8EC1-A2C808CE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8E4A4-9320-483B-B798-ADCC1CC2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4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104CED-FCA3-43E9-B6F2-789E2D8FB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46B65-0149-4100-B804-D2C789D9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6C89B-BCF7-4515-83E9-A3C71E965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3B3E4-DD4B-4F60-B675-7EE726FC7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A4386-6EBC-49F7-B127-B0EBBFF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2BCA2-9676-4B81-BB26-14FE0592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80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C2908A-0CFB-4A42-876D-A00D9532E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6847-70BD-4D90-B4D7-F865C7C9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9E28C-4E16-4B39-B317-EACADEF6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8A1F-8F81-4146-95DA-CEF409E4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B3909-B62E-4B51-9259-87A8A02A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957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DCAB3-0E0A-4629-AB94-975F98601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0E009-FA67-4DB0-9941-4B016B540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841E8-6B80-423A-957E-5BF42338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F63B-FEF9-4C03-9300-380CF7AC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D3F4-F8DF-4316-93E5-D3A857F7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8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47700" y="2266950"/>
            <a:ext cx="10896600" cy="730250"/>
          </a:xfrm>
        </p:spPr>
        <p:txBody>
          <a:bodyPr wrap="square"/>
          <a:lstStyle>
            <a:lvl1pPr algn="ctr"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Any questions?</a:t>
            </a:r>
            <a:endParaRPr lang="en-GB" altLang="en-US" noProof="0"/>
          </a:p>
        </p:txBody>
      </p:sp>
      <p:pic>
        <p:nvPicPr>
          <p:cNvPr id="6" name="Picture 5" descr="Medicines and Healthcare products Regulatory Agency (MHRA) logo">
            <a:extLst>
              <a:ext uri="{FF2B5EF4-FFF2-40B4-BE49-F238E27FC236}">
                <a16:creationId xmlns:a16="http://schemas.microsoft.com/office/drawing/2014/main" id="{82E7B82F-378A-4ED1-9A32-089CC2D03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87" y="351251"/>
            <a:ext cx="3293035" cy="1098747"/>
          </a:xfrm>
          <a:prstGeom prst="rect">
            <a:avLst/>
          </a:prstGeom>
        </p:spPr>
      </p:pic>
      <p:pic>
        <p:nvPicPr>
          <p:cNvPr id="7" name="Picture 6" descr="Medicines and Healthcare products Regulatory Agency logo">
            <a:extLst>
              <a:ext uri="{FF2B5EF4-FFF2-40B4-BE49-F238E27FC236}">
                <a16:creationId xmlns:a16="http://schemas.microsoft.com/office/drawing/2014/main" id="{1988FA82-8225-42FC-9C2A-D2349A23F9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85" y="6127062"/>
            <a:ext cx="5612191" cy="35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7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19250"/>
            <a:ext cx="515196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19250"/>
            <a:ext cx="51540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6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05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775"/>
            <a:ext cx="10509251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1619250"/>
            <a:ext cx="5151967" cy="431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19250"/>
            <a:ext cx="5154084" cy="431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5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775"/>
            <a:ext cx="10509251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619250"/>
            <a:ext cx="10509251" cy="43180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5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B7C8AB-27FE-4E90-8813-3DFA5532B045}"/>
              </a:ext>
            </a:extLst>
          </p:cNvPr>
          <p:cNvSpPr/>
          <p:nvPr userDrawn="1"/>
        </p:nvSpPr>
        <p:spPr bwMode="auto">
          <a:xfrm>
            <a:off x="0" y="6179126"/>
            <a:ext cx="12191999" cy="678873"/>
          </a:xfrm>
          <a:prstGeom prst="rect">
            <a:avLst/>
          </a:prstGeom>
          <a:solidFill>
            <a:srgbClr val="0F129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19250"/>
            <a:ext cx="10509251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58775"/>
            <a:ext cx="10509251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0" y="6179455"/>
            <a:ext cx="719667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0" rIns="0" bIns="0" anchor="ctr"/>
          <a:lstStyle/>
          <a:p>
            <a:pPr algn="l"/>
            <a:fld id="{166BB1DC-219A-4E7B-874B-530C91748C51}" type="slidenum">
              <a:rPr lang="en-GB" altLang="en-US" sz="1200">
                <a:solidFill>
                  <a:schemeClr val="bg1"/>
                </a:solidFill>
              </a:rPr>
              <a:pPr algn="l"/>
              <a:t>‹#›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52" r:id="rId5"/>
    <p:sldLayoutId id="2147483654" r:id="rId6"/>
    <p:sldLayoutId id="2147483657" r:id="rId7"/>
    <p:sldLayoutId id="2147483660" r:id="rId8"/>
    <p:sldLayoutId id="2147483661" r:id="rId9"/>
    <p:sldLayoutId id="2147483676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7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620713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3pPr>
      <a:lvl4pPr marL="881063" indent="-2587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4pPr>
      <a:lvl5pPr marL="11207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5pPr>
      <a:lvl6pPr marL="15779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351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4923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495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19250"/>
            <a:ext cx="10509251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58775"/>
            <a:ext cx="10509251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15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2" r:id="rId3"/>
    <p:sldLayoutId id="2147483673" r:id="rId4"/>
    <p:sldLayoutId id="2147483674" r:id="rId5"/>
    <p:sldLayoutId id="2147483675" r:id="rId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7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620713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3pPr>
      <a:lvl4pPr marL="881063" indent="-2587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4pPr>
      <a:lvl5pPr marL="11207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5pPr>
      <a:lvl6pPr marL="15779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351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4923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495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0B943-7FEE-4EBA-894D-1AFF2D30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BCFDC-5D94-4F0B-82D3-04481417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440000"/>
            <a:ext cx="11444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55446-D695-44BC-B721-FA7A3D3B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5000" y="6356350"/>
            <a:ext cx="6380018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DA2C-4054-4870-AE04-3BEF0E496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81" y="6356350"/>
            <a:ext cx="759691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1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7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17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cc-contingencyplanning@dhsc.gov.uk" TargetMode="External"/><Relationship Id="rId7" Type="http://schemas.openxmlformats.org/officeDocument/2006/relationships/hyperlink" Target="mailto:nhsi.eucpc@nhs.net" TargetMode="External"/><Relationship Id="rId2" Type="http://schemas.openxmlformats.org/officeDocument/2006/relationships/hyperlink" Target="mailto:medicinescontingencyplanning@dhsc.gov.uk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transplants@dhsc.gov.uk" TargetMode="External"/><Relationship Id="rId5" Type="http://schemas.openxmlformats.org/officeDocument/2006/relationships/hyperlink" Target="mailto:immunisation-mb@dhsc.gov.uk" TargetMode="External"/><Relationship Id="rId4" Type="http://schemas.openxmlformats.org/officeDocument/2006/relationships/hyperlink" Target="mailto:ctcontingencyplanning@dhsc.gov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designated-standards-medical-devices" TargetMode="External"/><Relationship Id="rId2" Type="http://schemas.openxmlformats.org/officeDocument/2006/relationships/hyperlink" Target="https://www.gov.uk/guidance/designated-standard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register-medical-devices-to-place-on-the-market" TargetMode="External"/><Relationship Id="rId2" Type="http://schemas.openxmlformats.org/officeDocument/2006/relationships/hyperlink" Target="https://www.gov.uk/guidance/regulating-medical-devices-in-the-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vices.Regulatory@mhra.gov.uk" TargetMode="External"/><Relationship Id="rId4" Type="http://schemas.openxmlformats.org/officeDocument/2006/relationships/hyperlink" Target="https://www.gov.uk/government/publications/designated-standards-medical-devi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281C8B8-B938-4695-B66D-76570916D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437" y="2338744"/>
            <a:ext cx="3884226" cy="4069634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3200" b="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en-GB" sz="3200" b="0" u="sng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Welcome</a:t>
            </a:r>
            <a:endParaRPr lang="en-GB" b="0" u="sng" dirty="0"/>
          </a:p>
          <a:p>
            <a:r>
              <a:rPr lang="en-GB" b="0" u="sng" dirty="0"/>
              <a:t>Agenda:</a:t>
            </a:r>
            <a:endParaRPr lang="en-GB" b="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b="0" dirty="0"/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CoS</a:t>
            </a:r>
            <a:r>
              <a:rPr lang="en-GB" dirty="0"/>
              <a:t> state of play </a:t>
            </a:r>
            <a:r>
              <a:rPr lang="en-GB" b="0" dirty="0"/>
              <a:t>– David Simmons (Director, Continuity of Supply)</a:t>
            </a:r>
          </a:p>
          <a:p>
            <a:pPr marL="269875" indent="-2698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b="0" dirty="0"/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MDR changes </a:t>
            </a:r>
            <a:r>
              <a:rPr lang="en-GB" b="0" dirty="0"/>
              <a:t>– Rob Higgins (Senior Regulatory Affairs Manager, MHRA)</a:t>
            </a:r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b="0" dirty="0"/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Q&amp;A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50FBC31-18B8-40DA-855D-A2F27F8B5C1A}"/>
              </a:ext>
            </a:extLst>
          </p:cNvPr>
          <p:cNvSpPr txBox="1">
            <a:spLocks/>
          </p:cNvSpPr>
          <p:nvPr/>
        </p:nvSpPr>
        <p:spPr>
          <a:xfrm>
            <a:off x="4590663" y="2628866"/>
            <a:ext cx="7016619" cy="34024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Points of contact: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Medicines contingency team: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medicinescontingencyplanning@dhsc.gov.uk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MDCC contingency team:                                                    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mdcc-contingencyplanning@dhsc.gov.uk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 trials: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ctcontingencyplanning@dhsc.gov.uk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Vaccines and Countermeasures: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immunisation-mb@dhsc.gov.uk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Blood and transplants: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transplants@dhsc.gov.uk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Non-clinical goods and services: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nhsi.eucpc@nhs.net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757A2-8575-43BA-BABD-470FCB1F37A5}"/>
              </a:ext>
            </a:extLst>
          </p:cNvPr>
          <p:cNvSpPr txBox="1"/>
          <p:nvPr/>
        </p:nvSpPr>
        <p:spPr>
          <a:xfrm>
            <a:off x="2118470" y="616945"/>
            <a:ext cx="948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Webinar on MDR changes from May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65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169C-238F-44AB-9326-905A887E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Designated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E169-006C-4AE3-8441-3C45F4B0F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05017"/>
            <a:ext cx="6663430" cy="46322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All harmonised standards that give a presumption of conformity to EU law have become ‘designated standards’.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References are published on GOV.UK.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Businesses can use designated standards to provide presumption of conformity with GB law.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Further guidance: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000" dirty="0">
                <a:hlinkClick r:id="rId2"/>
              </a:rPr>
              <a:t>https://www.gov.uk/guidance/designated-standards</a:t>
            </a:r>
            <a:r>
              <a:rPr lang="en-GB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List of medical device standards:</a:t>
            </a:r>
          </a:p>
          <a:p>
            <a:pPr marL="701675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hlinkClick r:id="rId3"/>
              </a:rPr>
              <a:t>https://www.gov.uk/government/publications/designated-standards-medical-devices</a:t>
            </a:r>
            <a:r>
              <a:rPr lang="en-GB" sz="2000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9BBA334D-E228-4AD8-AD1C-959E6623A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6352" y="1305018"/>
            <a:ext cx="3693110" cy="36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0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946AE8E-A122-4C22-B746-C87A7E93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" y="270514"/>
            <a:ext cx="10943167" cy="5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Registration of devices in Great Britain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977127C-41A1-4B8D-B734-3EF9199CB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49862"/>
              </p:ext>
            </p:extLst>
          </p:nvPr>
        </p:nvGraphicFramePr>
        <p:xfrm>
          <a:off x="861849" y="1262367"/>
          <a:ext cx="10195035" cy="37970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98345">
                  <a:extLst>
                    <a:ext uri="{9D8B030D-6E8A-4147-A177-3AD203B41FA5}">
                      <a16:colId xmlns:a16="http://schemas.microsoft.com/office/drawing/2014/main" val="196470478"/>
                    </a:ext>
                  </a:extLst>
                </a:gridCol>
                <a:gridCol w="3398345">
                  <a:extLst>
                    <a:ext uri="{9D8B030D-6E8A-4147-A177-3AD203B41FA5}">
                      <a16:colId xmlns:a16="http://schemas.microsoft.com/office/drawing/2014/main" val="1563211279"/>
                    </a:ext>
                  </a:extLst>
                </a:gridCol>
                <a:gridCol w="3398345">
                  <a:extLst>
                    <a:ext uri="{9D8B030D-6E8A-4147-A177-3AD203B41FA5}">
                      <a16:colId xmlns:a16="http://schemas.microsoft.com/office/drawing/2014/main" val="2385311365"/>
                    </a:ext>
                  </a:extLst>
                </a:gridCol>
              </a:tblGrid>
              <a:tr h="825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000" dirty="0"/>
                        <a:t>Registration </a:t>
                      </a:r>
                      <a:r>
                        <a:rPr lang="en-GB" sz="2000" u="sng" dirty="0"/>
                        <a:t>from</a:t>
                      </a:r>
                      <a:endParaRPr lang="en-GB" sz="2000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000"/>
                        <a:t>Medical devices to be registered*</a:t>
                      </a:r>
                      <a:endParaRPr lang="en-GB" sz="2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/>
                        <a:t>IVDs to be registered</a:t>
                      </a:r>
                      <a:endParaRPr lang="en-GB" sz="20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179514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/>
                        <a:t>1 May 2021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Class III medical devices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Class IIb implantable medical devices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Active implantable medical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/>
                        <a:t>IVD List A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177749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/>
                        <a:t>1 September 2021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Class IIb non-implantable medical devices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Class </a:t>
                      </a:r>
                      <a:r>
                        <a:rPr lang="en-GB" err="1"/>
                        <a:t>IIa</a:t>
                      </a:r>
                      <a:r>
                        <a:rPr lang="en-GB"/>
                        <a:t> medical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IVD List B products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Self-test IVDs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004855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/>
                        <a:t>1 January 2022**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Class I medical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General IVDs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436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494A2F-611B-4530-8862-63FAFFBD1B88}"/>
              </a:ext>
            </a:extLst>
          </p:cNvPr>
          <p:cNvSpPr txBox="1"/>
          <p:nvPr/>
        </p:nvSpPr>
        <p:spPr>
          <a:xfrm>
            <a:off x="861849" y="5203218"/>
            <a:ext cx="10195035" cy="7848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*Custom-made devices to be registered in line with the risk class of the device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**Applies only to devices that are not already required to be registered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1E7A93-E54E-447E-9639-565299FAA345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Medicines and Healthcare products Regulatory Agency (MHRA) logo">
            <a:extLst>
              <a:ext uri="{FF2B5EF4-FFF2-40B4-BE49-F238E27FC236}">
                <a16:creationId xmlns:a16="http://schemas.microsoft.com/office/drawing/2014/main" id="{5FDA342A-DFA0-4CB4-8958-98F455518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9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8F0608AF-9027-45A6-B90C-31BD57F67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416" y="270514"/>
            <a:ext cx="10943167" cy="566882"/>
          </a:xfrm>
        </p:spPr>
        <p:txBody>
          <a:bodyPr wrap="square" anchor="t">
            <a:normAutofit/>
          </a:bodyPr>
          <a:lstStyle/>
          <a:p>
            <a:r>
              <a:rPr lang="en-US" altLang="en-US" dirty="0"/>
              <a:t>UK Responsible Person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873556-3DAD-4DCB-B329-E2E8510F6393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A28E8BB-CA57-4FD1-A1AF-678B3CBF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1351508"/>
            <a:ext cx="5938019" cy="33226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E87DF1-EF12-4ED5-B648-8F91859D89D1}"/>
              </a:ext>
            </a:extLst>
          </p:cNvPr>
          <p:cNvSpPr txBox="1"/>
          <p:nvPr/>
        </p:nvSpPr>
        <p:spPr>
          <a:xfrm>
            <a:off x="624416" y="1351508"/>
            <a:ext cx="52969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2400" dirty="0"/>
              <a:t>Required for non-UK manufacturers placing devices on the GB market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2400" dirty="0"/>
              <a:t>Must be established in the UK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2400" dirty="0"/>
              <a:t>UK RPs should be in place before your device is placed on the market</a:t>
            </a:r>
            <a:endParaRPr lang="en-GB" sz="2400" b="1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b="1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2400" dirty="0"/>
              <a:t>UK RPs must register devices on behalf of the non-UK manufacturers in line with registration grace periods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C239D9-EC18-494A-9190-BFE6D24C97AE}"/>
              </a:ext>
            </a:extLst>
          </p:cNvPr>
          <p:cNvSpPr/>
          <p:nvPr/>
        </p:nvSpPr>
        <p:spPr>
          <a:xfrm>
            <a:off x="6095999" y="4917528"/>
            <a:ext cx="5938018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i="1" dirty="0">
                <a:solidFill>
                  <a:schemeClr val="bg1"/>
                </a:solidFill>
              </a:rPr>
              <a:t>Responsibilities set out in Regulation 7A of the </a:t>
            </a:r>
            <a:r>
              <a:rPr lang="en-GB" sz="1800" i="1" u="sng" dirty="0">
                <a:solidFill>
                  <a:schemeClr val="bg1"/>
                </a:solidFill>
              </a:rPr>
              <a:t>2019 EU Exit Regulations</a:t>
            </a:r>
            <a:r>
              <a:rPr lang="en-GB" sz="1800" i="1" dirty="0">
                <a:solidFill>
                  <a:schemeClr val="bg1"/>
                </a:solidFill>
              </a:rPr>
              <a:t> as amended by the </a:t>
            </a:r>
            <a:r>
              <a:rPr lang="en-GB" sz="1800" i="1" u="sng" dirty="0">
                <a:solidFill>
                  <a:schemeClr val="bg1"/>
                </a:solidFill>
              </a:rPr>
              <a:t>2020 EU Exit Regulations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Medicines and Healthcare products Regulatory Agency (MHRA) logo">
            <a:extLst>
              <a:ext uri="{FF2B5EF4-FFF2-40B4-BE49-F238E27FC236}">
                <a16:creationId xmlns:a16="http://schemas.microsoft.com/office/drawing/2014/main" id="{2A3479A0-F6C8-4147-9E34-263B58F46A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6E6864FA-254A-4B2D-9FCA-FA15DA6C0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" y="291534"/>
            <a:ext cx="10943167" cy="5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/>
              <a:t>Timeline overview and key actions: GB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CCDC91-ADB6-4381-9E5C-A9E8E9D324A8}"/>
              </a:ext>
            </a:extLst>
          </p:cNvPr>
          <p:cNvGrpSpPr/>
          <p:nvPr/>
        </p:nvGrpSpPr>
        <p:grpSpPr>
          <a:xfrm>
            <a:off x="-448103" y="574975"/>
            <a:ext cx="12192000" cy="5415380"/>
            <a:chOff x="-102741" y="417377"/>
            <a:chExt cx="12192000" cy="5752248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9BF9255A-A6B6-4668-83C0-683AF02DD7D6}"/>
                </a:ext>
              </a:extLst>
            </p:cNvPr>
            <p:cNvGraphicFramePr/>
            <p:nvPr/>
          </p:nvGraphicFramePr>
          <p:xfrm>
            <a:off x="-102741" y="417377"/>
            <a:ext cx="12192000" cy="33924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36C109-8E60-406A-91B6-E0CE4B6652C5}"/>
                </a:ext>
              </a:extLst>
            </p:cNvPr>
            <p:cNvSpPr txBox="1"/>
            <p:nvPr/>
          </p:nvSpPr>
          <p:spPr>
            <a:xfrm>
              <a:off x="1572963" y="3775743"/>
              <a:ext cx="1573103" cy="1685134"/>
            </a:xfrm>
            <a:prstGeom prst="roundRect">
              <a:avLst/>
            </a:prstGeom>
            <a:solidFill>
              <a:srgbClr val="DBE9F8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/>
                <a:t>UK RP </a:t>
              </a:r>
              <a:r>
                <a:rPr lang="en-GB" sz="1600" b="1" u="sng"/>
                <a:t>should</a:t>
              </a:r>
              <a:r>
                <a:rPr lang="en-GB" sz="1600" b="1"/>
                <a:t> be in place</a:t>
              </a:r>
            </a:p>
            <a:p>
              <a:pPr algn="ctr"/>
              <a:r>
                <a:rPr lang="en-GB" sz="1600" b="1"/>
                <a:t>UKCA mark introduced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E0F44B-AF37-492B-A16C-8F8FC01003F2}"/>
                </a:ext>
              </a:extLst>
            </p:cNvPr>
            <p:cNvSpPr txBox="1"/>
            <p:nvPr/>
          </p:nvSpPr>
          <p:spPr>
            <a:xfrm>
              <a:off x="3415978" y="3809779"/>
              <a:ext cx="1810433" cy="1844675"/>
            </a:xfrm>
            <a:prstGeom prst="roundRect">
              <a:avLst/>
            </a:prstGeom>
            <a:solidFill>
              <a:srgbClr val="DBE9F8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/>
                <a:t>Register Class III, IIb implantable devices, </a:t>
              </a:r>
              <a:r>
                <a:rPr lang="en-GB" sz="16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IVD List A products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F3901C-BDFF-4579-9860-4CF3C9E6D1FE}"/>
                </a:ext>
              </a:extLst>
            </p:cNvPr>
            <p:cNvSpPr txBox="1"/>
            <p:nvPr/>
          </p:nvSpPr>
          <p:spPr>
            <a:xfrm>
              <a:off x="7271410" y="3760612"/>
              <a:ext cx="1739406" cy="2359846"/>
            </a:xfrm>
            <a:prstGeom prst="roundRect">
              <a:avLst/>
            </a:prstGeom>
            <a:solidFill>
              <a:srgbClr val="DBE9F8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/>
                <a:t>Register Class I devices and general IVDs (for devices not already required to be registered)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670DAC-6D41-488E-B758-3DC501B23BEB}"/>
                </a:ext>
              </a:extLst>
            </p:cNvPr>
            <p:cNvSpPr txBox="1"/>
            <p:nvPr/>
          </p:nvSpPr>
          <p:spPr>
            <a:xfrm>
              <a:off x="5327168" y="3809779"/>
              <a:ext cx="1810434" cy="2359846"/>
            </a:xfrm>
            <a:prstGeom prst="roundRect">
              <a:avLst/>
            </a:prstGeom>
            <a:solidFill>
              <a:srgbClr val="DBE9F8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/>
                <a:t>Register Class IIb non-implantable and </a:t>
              </a:r>
              <a:r>
                <a:rPr lang="en-GB" sz="1600" b="1" err="1"/>
                <a:t>IIa</a:t>
              </a:r>
              <a:r>
                <a:rPr lang="en-GB" sz="1600" b="1"/>
                <a:t> devices, </a:t>
              </a:r>
              <a:r>
                <a:rPr lang="en-GB" sz="16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IVD List B products and self-test IVDs</a:t>
              </a:r>
              <a:r>
                <a:rPr lang="en-GB" sz="1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CFC493-149F-4FA4-80C0-7E1BD224B541}"/>
                </a:ext>
              </a:extLst>
            </p:cNvPr>
            <p:cNvSpPr txBox="1"/>
            <p:nvPr/>
          </p:nvSpPr>
          <p:spPr>
            <a:xfrm>
              <a:off x="9147088" y="3790068"/>
              <a:ext cx="1668379" cy="1600438"/>
            </a:xfrm>
            <a:prstGeom prst="roundRect">
              <a:avLst/>
            </a:prstGeom>
            <a:solidFill>
              <a:srgbClr val="DBE9F8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/>
                <a:t>End of recognition of CE mark </a:t>
              </a:r>
            </a:p>
            <a:p>
              <a:pPr algn="ctr"/>
              <a:r>
                <a:rPr lang="en-GB" sz="1600" b="1"/>
                <a:t>UKCA mark must be used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9D1977D-879F-401A-842A-9A99C69B0E3C}"/>
                </a:ext>
              </a:extLst>
            </p:cNvPr>
            <p:cNvCxnSpPr/>
            <p:nvPr/>
          </p:nvCxnSpPr>
          <p:spPr bwMode="auto">
            <a:xfrm>
              <a:off x="2359515" y="3130085"/>
              <a:ext cx="1" cy="630527"/>
            </a:xfrm>
            <a:prstGeom prst="line">
              <a:avLst/>
            </a:prstGeom>
            <a:noFill/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1B742D-5368-424D-A5A0-4E04A2CFDC0F}"/>
                </a:ext>
              </a:extLst>
            </p:cNvPr>
            <p:cNvCxnSpPr/>
            <p:nvPr/>
          </p:nvCxnSpPr>
          <p:spPr bwMode="auto">
            <a:xfrm>
              <a:off x="4308480" y="3107740"/>
              <a:ext cx="1" cy="702039"/>
            </a:xfrm>
            <a:prstGeom prst="line">
              <a:avLst/>
            </a:prstGeom>
            <a:noFill/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2CD055E-82D1-41FD-8C82-4518E1BAC355}"/>
                </a:ext>
              </a:extLst>
            </p:cNvPr>
            <p:cNvCxnSpPr/>
            <p:nvPr/>
          </p:nvCxnSpPr>
          <p:spPr bwMode="auto">
            <a:xfrm>
              <a:off x="6232385" y="3107740"/>
              <a:ext cx="1" cy="702039"/>
            </a:xfrm>
            <a:prstGeom prst="line">
              <a:avLst/>
            </a:prstGeom>
            <a:noFill/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39156F-B881-4621-B9C4-48AB735286CB}"/>
                </a:ext>
              </a:extLst>
            </p:cNvPr>
            <p:cNvCxnSpPr/>
            <p:nvPr/>
          </p:nvCxnSpPr>
          <p:spPr bwMode="auto">
            <a:xfrm>
              <a:off x="8106831" y="3088029"/>
              <a:ext cx="1" cy="702039"/>
            </a:xfrm>
            <a:prstGeom prst="line">
              <a:avLst/>
            </a:prstGeom>
            <a:noFill/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E5F4AE-3489-4479-97D2-F47DE44BAD7E}"/>
                </a:ext>
              </a:extLst>
            </p:cNvPr>
            <p:cNvCxnSpPr/>
            <p:nvPr/>
          </p:nvCxnSpPr>
          <p:spPr bwMode="auto">
            <a:xfrm>
              <a:off x="9981278" y="3107740"/>
              <a:ext cx="1" cy="702039"/>
            </a:xfrm>
            <a:prstGeom prst="line">
              <a:avLst/>
            </a:prstGeom>
            <a:noFill/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" name="Picture 14" descr="Medicines and Healthcare products Regulatory Agency (MHRA) logo">
            <a:extLst>
              <a:ext uri="{FF2B5EF4-FFF2-40B4-BE49-F238E27FC236}">
                <a16:creationId xmlns:a16="http://schemas.microsoft.com/office/drawing/2014/main" id="{B3657F29-2C54-40AA-A6AA-9936FC26A5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3BB5A2-84D8-437B-A0BF-B029B378FDAC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494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336331" y="358775"/>
            <a:ext cx="11498317" cy="719138"/>
          </a:xfrm>
          <a:ln/>
        </p:spPr>
        <p:txBody>
          <a:bodyPr/>
          <a:lstStyle/>
          <a:p>
            <a:pPr algn="ctr"/>
            <a:r>
              <a:rPr lang="en-US" altLang="en-US" dirty="0"/>
              <a:t>Device regulation in Northern Ireland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416E70E-E8E0-479A-ADAF-F74592EFF1C4}"/>
              </a:ext>
            </a:extLst>
          </p:cNvPr>
          <p:cNvSpPr/>
          <p:nvPr/>
        </p:nvSpPr>
        <p:spPr bwMode="auto">
          <a:xfrm>
            <a:off x="4476306" y="2064747"/>
            <a:ext cx="3380481" cy="3174003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45D71C7A-73A1-4B9C-AA63-038544E55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593" y="2764465"/>
            <a:ext cx="1939906" cy="1939906"/>
          </a:xfrm>
          <a:prstGeom prst="rect">
            <a:avLst/>
          </a:prstGeom>
        </p:spPr>
      </p:pic>
      <p:pic>
        <p:nvPicPr>
          <p:cNvPr id="5" name="Picture 4" descr="Medicines and Healthcare products Regulatory Agency (MHRA) logo">
            <a:extLst>
              <a:ext uri="{FF2B5EF4-FFF2-40B4-BE49-F238E27FC236}">
                <a16:creationId xmlns:a16="http://schemas.microsoft.com/office/drawing/2014/main" id="{75CB10C3-0722-4F7D-8F1D-0B03891471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7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7E7F51-4E89-4D54-AD58-9032BDF71EFB}"/>
              </a:ext>
            </a:extLst>
          </p:cNvPr>
          <p:cNvSpPr txBox="1"/>
          <p:nvPr/>
        </p:nvSpPr>
        <p:spPr>
          <a:xfrm>
            <a:off x="624418" y="1780824"/>
            <a:ext cx="5471582" cy="29476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l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ea typeface="Times New Roman" panose="02020603050405020304" pitchFamily="18" charset="0"/>
                <a:cs typeface="Arial"/>
              </a:rPr>
              <a:t>October 2019 – the </a:t>
            </a:r>
            <a:r>
              <a:rPr lang="en-GB" sz="2400" b="1" dirty="0">
                <a:latin typeface="Arial"/>
                <a:ea typeface="Times New Roman" panose="02020603050405020304" pitchFamily="18" charset="0"/>
                <a:cs typeface="Arial"/>
              </a:rPr>
              <a:t>NI Protocol</a:t>
            </a:r>
            <a:r>
              <a:rPr lang="en-GB" sz="2400" dirty="0">
                <a:latin typeface="Arial"/>
                <a:ea typeface="Times New Roman" panose="02020603050405020304" pitchFamily="18" charset="0"/>
                <a:cs typeface="Arial"/>
              </a:rPr>
              <a:t> was agreed</a:t>
            </a:r>
          </a:p>
          <a:p>
            <a:pPr marL="342900" indent="-342900" algn="l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ea typeface="Calibri" panose="020F0502020204030204" pitchFamily="34" charset="0"/>
                <a:cs typeface="Times New Roman"/>
              </a:rPr>
              <a:t>Northern Ireland will have access to the </a:t>
            </a:r>
            <a:r>
              <a:rPr lang="en-GB" sz="2400" b="1" dirty="0">
                <a:latin typeface="Arial"/>
                <a:ea typeface="Calibri" panose="020F0502020204030204" pitchFamily="34" charset="0"/>
                <a:cs typeface="Times New Roman"/>
              </a:rPr>
              <a:t>EU Single Market</a:t>
            </a:r>
          </a:p>
          <a:p>
            <a:pPr marL="342900" indent="-342900" algn="l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Times New Roman"/>
              </a:rPr>
              <a:t>UK Government has made commitments on </a:t>
            </a:r>
            <a:r>
              <a:rPr lang="en-GB" sz="2400" b="1" dirty="0">
                <a:latin typeface="Arial"/>
                <a:cs typeface="Times New Roman"/>
              </a:rPr>
              <a:t>unfettered access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FF8EE018-B441-4606-B38B-672441E84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830" y="1264444"/>
            <a:ext cx="3806396" cy="47871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DE94D9-E3FE-42CF-83F4-6AE2186F93F7}"/>
              </a:ext>
            </a:extLst>
          </p:cNvPr>
          <p:cNvSpPr/>
          <p:nvPr/>
        </p:nvSpPr>
        <p:spPr bwMode="auto">
          <a:xfrm>
            <a:off x="11414578" y="1264444"/>
            <a:ext cx="209863" cy="338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1A05F2-1B10-42F0-A437-8D124DC6F408}"/>
              </a:ext>
            </a:extLst>
          </p:cNvPr>
          <p:cNvSpPr/>
          <p:nvPr/>
        </p:nvSpPr>
        <p:spPr bwMode="auto">
          <a:xfrm>
            <a:off x="8240110" y="714703"/>
            <a:ext cx="89338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027C1B-5E67-4E09-8E44-3A8B4EAA5F4E}"/>
              </a:ext>
            </a:extLst>
          </p:cNvPr>
          <p:cNvSpPr/>
          <p:nvPr/>
        </p:nvSpPr>
        <p:spPr bwMode="auto">
          <a:xfrm>
            <a:off x="11414577" y="4748623"/>
            <a:ext cx="209863" cy="338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F47951-8B35-4EAE-955B-22185214C8D3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9">
            <a:extLst>
              <a:ext uri="{FF2B5EF4-FFF2-40B4-BE49-F238E27FC236}">
                <a16:creationId xmlns:a16="http://schemas.microsoft.com/office/drawing/2014/main" id="{92187DDB-E2BB-4048-B597-175B3FBF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" y="270514"/>
            <a:ext cx="10943167" cy="5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Northern Ireland Protocol</a:t>
            </a:r>
          </a:p>
        </p:txBody>
      </p:sp>
      <p:pic>
        <p:nvPicPr>
          <p:cNvPr id="14" name="Picture 13" descr="Medicines and Healthcare products Regulatory Agency (MHRA) logo">
            <a:extLst>
              <a:ext uri="{FF2B5EF4-FFF2-40B4-BE49-F238E27FC236}">
                <a16:creationId xmlns:a16="http://schemas.microsoft.com/office/drawing/2014/main" id="{7A1AC58F-5F99-477A-A772-EC129AD2D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510FCF-B5D0-483C-9ACE-5727AFF7BA4D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F9FFBD-4AFA-4D8B-B5B1-566A54BE469E}"/>
              </a:ext>
            </a:extLst>
          </p:cNvPr>
          <p:cNvSpPr txBox="1">
            <a:spLocks/>
          </p:cNvSpPr>
          <p:nvPr/>
        </p:nvSpPr>
        <p:spPr bwMode="auto">
          <a:xfrm>
            <a:off x="624417" y="1368584"/>
            <a:ext cx="5151967" cy="41208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7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6207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88106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1207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15779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0351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4923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495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3600" b="1" u="sng" kern="0" dirty="0">
                <a:uFill>
                  <a:solidFill>
                    <a:srgbClr val="FF0000"/>
                  </a:solidFill>
                </a:uFill>
              </a:rPr>
              <a:t>MDR</a:t>
            </a:r>
          </a:p>
          <a:p>
            <a:pPr algn="ctr"/>
            <a:endParaRPr lang="en-GB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kern="0" dirty="0"/>
              <a:t>Applies in the EU on 26 May 2021 – outside of transition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kern="0" dirty="0"/>
              <a:t>Will fully apply in Northern Ireland under the NI Protocol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34A9525-A4DF-4A7B-93EC-9F98FE83B815}"/>
              </a:ext>
            </a:extLst>
          </p:cNvPr>
          <p:cNvSpPr txBox="1">
            <a:spLocks/>
          </p:cNvSpPr>
          <p:nvPr/>
        </p:nvSpPr>
        <p:spPr bwMode="auto">
          <a:xfrm>
            <a:off x="6413499" y="1368585"/>
            <a:ext cx="5154084" cy="41208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7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6207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88106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1207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5779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0351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4923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9495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3600" b="1" u="sng" kern="0" dirty="0">
                <a:uFill>
                  <a:solidFill>
                    <a:srgbClr val="FF0000"/>
                  </a:solidFill>
                </a:uFill>
              </a:rPr>
              <a:t>IVDR</a:t>
            </a:r>
            <a:endParaRPr lang="en-GB" b="1" u="sng" kern="0" dirty="0">
              <a:uFill>
                <a:solidFill>
                  <a:srgbClr val="FF0000"/>
                </a:solidFill>
              </a:uFill>
            </a:endParaRPr>
          </a:p>
          <a:p>
            <a:endParaRPr lang="en-GB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Applies in the EU on 26 May 2022 – outside of transition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Will fully apply in Northern Ireland under the NI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kern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C1B8F-010D-48DE-BC6F-55E392B1A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" y="270514"/>
            <a:ext cx="10943167" cy="5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MDR and IVDR in Northern Ireland</a:t>
            </a:r>
          </a:p>
        </p:txBody>
      </p:sp>
      <p:pic>
        <p:nvPicPr>
          <p:cNvPr id="8" name="Picture 7" descr="Medicines and Healthcare products Regulatory Agency (MHRA) logo">
            <a:extLst>
              <a:ext uri="{FF2B5EF4-FFF2-40B4-BE49-F238E27FC236}">
                <a16:creationId xmlns:a16="http://schemas.microsoft.com/office/drawing/2014/main" id="{77799269-9AB7-44E9-8DB8-40472C73B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8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F73AC-A3CA-4F46-A896-F0AB8E67EE7C}"/>
              </a:ext>
            </a:extLst>
          </p:cNvPr>
          <p:cNvSpPr txBox="1"/>
          <p:nvPr/>
        </p:nvSpPr>
        <p:spPr>
          <a:xfrm>
            <a:off x="624417" y="1363466"/>
            <a:ext cx="6477720" cy="4460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 marking will continue to be used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Manufacturers can continue to self-certify devices to EU standards where relevant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Where third party assessment is required:</a:t>
            </a:r>
          </a:p>
          <a:p>
            <a:pPr marL="800100" lvl="1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If an </a:t>
            </a:r>
            <a:r>
              <a:rPr lang="en-GB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EU Notified Body 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 used, a </a:t>
            </a:r>
            <a:r>
              <a:rPr lang="en-GB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 marking 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must be applied – will be valid for NI and the EU</a:t>
            </a:r>
          </a:p>
          <a:p>
            <a:pPr marL="800100" lvl="1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If a </a:t>
            </a:r>
            <a:r>
              <a:rPr lang="en-GB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UK Notified Body 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 used, a </a:t>
            </a:r>
            <a:r>
              <a:rPr lang="en-GB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UKNI marking 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must accompany, but not replace, the CE marking – valid for NI market only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UKCA mark alone will not be valid for the NI market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B87240-A875-4A4C-9CD7-3F116B05F3CC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B0D154DE-EEB3-461B-B860-0A42ABB8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" y="270514"/>
            <a:ext cx="10943167" cy="5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CE marking and CE UKNI marking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0AEA06-B874-4D84-9388-8B5E6F398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5781" l="10000" r="90000">
                        <a14:foregroundMark x1="20417" y1="7344" x2="20729" y2="30938"/>
                        <a14:foregroundMark x1="39271" y1="40156" x2="46146" y2="21250"/>
                        <a14:foregroundMark x1="46146" y1="21250" x2="45938" y2="12656"/>
                        <a14:foregroundMark x1="37292" y1="41719" x2="22188" y2="39219"/>
                        <a14:foregroundMark x1="22188" y1="39219" x2="21042" y2="32188"/>
                        <a14:foregroundMark x1="21563" y1="8594" x2="21771" y2="5156"/>
                        <a14:foregroundMark x1="42708" y1="7031" x2="43333" y2="15781"/>
                        <a14:foregroundMark x1="55104" y1="8125" x2="56979" y2="35781"/>
                        <a14:foregroundMark x1="57396" y1="24531" x2="70417" y2="37500"/>
                        <a14:foregroundMark x1="61979" y1="20938" x2="75521" y2="4688"/>
                        <a14:foregroundMark x1="57292" y1="30469" x2="55417" y2="42656"/>
                        <a14:foregroundMark x1="68750" y1="36875" x2="75521" y2="40469"/>
                        <a14:foregroundMark x1="20521" y1="92344" x2="23646" y2="59844"/>
                        <a14:foregroundMark x1="26354" y1="65313" x2="40833" y2="89688"/>
                        <a14:foregroundMark x1="44375" y1="62500" x2="43958" y2="91719"/>
                        <a14:foregroundMark x1="22396" y1="95781" x2="22396" y2="95781"/>
                        <a14:foregroundMark x1="22396" y1="95625" x2="21875" y2="95000"/>
                        <a14:foregroundMark x1="42813" y1="95781" x2="42813" y2="95781"/>
                        <a14:foregroundMark x1="65313" y1="93906" x2="67917" y2="5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09" y="3593660"/>
            <a:ext cx="3161351" cy="2107567"/>
          </a:xfrm>
          <a:prstGeom prst="rect">
            <a:avLst/>
          </a:prstGeom>
        </p:spPr>
      </p:pic>
      <p:pic>
        <p:nvPicPr>
          <p:cNvPr id="9" name="Picture 4" descr="CE marking - Wikipedia">
            <a:extLst>
              <a:ext uri="{FF2B5EF4-FFF2-40B4-BE49-F238E27FC236}">
                <a16:creationId xmlns:a16="http://schemas.microsoft.com/office/drawing/2014/main" id="{9D6EFD1F-E099-432C-8160-365E8BD1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493" y="1464277"/>
            <a:ext cx="1763078" cy="125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05F14E-48BB-41FC-9F42-F9C752AD9802}"/>
              </a:ext>
            </a:extLst>
          </p:cNvPr>
          <p:cNvSpPr/>
          <p:nvPr/>
        </p:nvSpPr>
        <p:spPr bwMode="auto">
          <a:xfrm>
            <a:off x="9316487" y="6182592"/>
            <a:ext cx="2875513" cy="350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Medicines and Healthcare products Regulatory Agency (MHRA) logo">
            <a:extLst>
              <a:ext uri="{FF2B5EF4-FFF2-40B4-BE49-F238E27FC236}">
                <a16:creationId xmlns:a16="http://schemas.microsoft.com/office/drawing/2014/main" id="{6BE8C7B3-6904-4C2A-A398-91C5B0DC24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7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336331" y="358775"/>
            <a:ext cx="11498317" cy="719138"/>
          </a:xfrm>
          <a:ln/>
        </p:spPr>
        <p:txBody>
          <a:bodyPr/>
          <a:lstStyle/>
          <a:p>
            <a:pPr algn="ctr"/>
            <a:r>
              <a:rPr lang="en-US" altLang="en-US" dirty="0"/>
              <a:t>EU Medical Devices Regulations (MDR)</a:t>
            </a:r>
            <a:br>
              <a:rPr lang="en-US" altLang="en-US" dirty="0"/>
            </a:br>
            <a:r>
              <a:rPr lang="en-US" altLang="en-US" dirty="0"/>
              <a:t>and In Vitro Diagnostic Regulations (IVDR)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416E70E-E8E0-479A-ADAF-F74592EFF1C4}"/>
              </a:ext>
            </a:extLst>
          </p:cNvPr>
          <p:cNvSpPr/>
          <p:nvPr/>
        </p:nvSpPr>
        <p:spPr bwMode="auto">
          <a:xfrm>
            <a:off x="4405759" y="2513117"/>
            <a:ext cx="3380481" cy="3174003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edicines and Healthcare products Regulatory Agency (MHRA) logo">
            <a:extLst>
              <a:ext uri="{FF2B5EF4-FFF2-40B4-BE49-F238E27FC236}">
                <a16:creationId xmlns:a16="http://schemas.microsoft.com/office/drawing/2014/main" id="{75CB10C3-0722-4F7D-8F1D-0B0389147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  <p:pic>
        <p:nvPicPr>
          <p:cNvPr id="1026" name="Picture 2" descr="Laws And Regulations - Rules Icon Png Clipart (#273915) - PinClipart">
            <a:extLst>
              <a:ext uri="{FF2B5EF4-FFF2-40B4-BE49-F238E27FC236}">
                <a16:creationId xmlns:a16="http://schemas.microsoft.com/office/drawing/2014/main" id="{C0AF10D7-A12F-459B-B1FD-0753EDA6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62" y="3233343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7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817A-E9F4-4955-AE10-B67C76C2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55" y="291348"/>
            <a:ext cx="10509251" cy="719138"/>
          </a:xfrm>
        </p:spPr>
        <p:txBody>
          <a:bodyPr/>
          <a:lstStyle/>
          <a:p>
            <a:r>
              <a:rPr lang="en-GB" b="1"/>
              <a:t>The legislation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33A820-F85C-45C2-BC74-A53735951130}"/>
              </a:ext>
            </a:extLst>
          </p:cNvPr>
          <p:cNvGrpSpPr/>
          <p:nvPr/>
        </p:nvGrpSpPr>
        <p:grpSpPr>
          <a:xfrm>
            <a:off x="3048131" y="2858775"/>
            <a:ext cx="5746843" cy="1636043"/>
            <a:chOff x="1524130" y="2945488"/>
            <a:chExt cx="5746843" cy="1636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E1DB4A6-1D85-4FA7-B33E-6075FD0B0BF3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3725191" y="2945488"/>
              <a:ext cx="785195" cy="16078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318A23F-7C85-4E76-BF46-DC2CB3C9C244}"/>
                </a:ext>
              </a:extLst>
            </p:cNvPr>
            <p:cNvCxnSpPr>
              <a:cxnSpLocks/>
            </p:cNvCxnSpPr>
            <p:nvPr/>
          </p:nvCxnSpPr>
          <p:spPr>
            <a:xfrm>
              <a:off x="7267475" y="3404963"/>
              <a:ext cx="3498" cy="117656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425D5F1-5B7B-489E-94A0-49BE186D295C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524130" y="3428609"/>
              <a:ext cx="627686" cy="112469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8F24C6-4B90-4DAF-A523-F6911DEE6D8A}"/>
              </a:ext>
            </a:extLst>
          </p:cNvPr>
          <p:cNvGrpSpPr/>
          <p:nvPr/>
        </p:nvGrpSpPr>
        <p:grpSpPr>
          <a:xfrm>
            <a:off x="1607976" y="844125"/>
            <a:ext cx="2880309" cy="2584484"/>
            <a:chOff x="107514" y="1569549"/>
            <a:chExt cx="2880309" cy="2584484"/>
          </a:xfrm>
        </p:grpSpPr>
        <p:pic>
          <p:nvPicPr>
            <p:cNvPr id="10" name="Picture 2" descr="http://www.ucdenver.edu/about/newsroom/newsreleases/PublishingImages/Pacemaker%20Photo.jpg">
              <a:extLst>
                <a:ext uri="{FF2B5EF4-FFF2-40B4-BE49-F238E27FC236}">
                  <a16:creationId xmlns:a16="http://schemas.microsoft.com/office/drawing/2014/main" id="{CF236568-4FEF-44FC-A139-A7930BAA0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007" y="1569549"/>
              <a:ext cx="585898" cy="585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3EF45BC3-C501-48AE-8F8C-AEB4BE9CEA8F}"/>
                </a:ext>
              </a:extLst>
            </p:cNvPr>
            <p:cNvSpPr/>
            <p:nvPr/>
          </p:nvSpPr>
          <p:spPr>
            <a:xfrm>
              <a:off x="107514" y="2132856"/>
              <a:ext cx="2880309" cy="202117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900"/>
            </a:p>
            <a:p>
              <a:pPr algn="ctr">
                <a:defRPr/>
              </a:pPr>
              <a:endParaRPr lang="en-GB" sz="900"/>
            </a:p>
            <a:p>
              <a:pPr algn="ctr">
                <a:defRPr/>
              </a:pPr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Active Implantable Medical Devices Directive (90/385/EEC)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EE1BA8-A62D-4DF0-9B12-0C041A008A51}"/>
              </a:ext>
            </a:extLst>
          </p:cNvPr>
          <p:cNvGrpSpPr/>
          <p:nvPr/>
        </p:nvGrpSpPr>
        <p:grpSpPr>
          <a:xfrm>
            <a:off x="4655842" y="890892"/>
            <a:ext cx="2757089" cy="2054596"/>
            <a:chOff x="3131841" y="1114057"/>
            <a:chExt cx="2757089" cy="240860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3210C1F5-3DD1-4AC4-A06E-8634CCAD177C}"/>
                </a:ext>
              </a:extLst>
            </p:cNvPr>
            <p:cNvSpPr/>
            <p:nvPr/>
          </p:nvSpPr>
          <p:spPr>
            <a:xfrm>
              <a:off x="3131841" y="1710060"/>
              <a:ext cx="2757089" cy="1812603"/>
            </a:xfrm>
            <a:prstGeom prst="round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Medical Devices Directive (93/42/EEC)</a:t>
              </a:r>
            </a:p>
          </p:txBody>
        </p:sp>
        <p:pic>
          <p:nvPicPr>
            <p:cNvPr id="16" name="Picture 4" descr="Image result for stethoscope">
              <a:extLst>
                <a:ext uri="{FF2B5EF4-FFF2-40B4-BE49-F238E27FC236}">
                  <a16:creationId xmlns:a16="http://schemas.microsoft.com/office/drawing/2014/main" id="{A725E429-79C9-4C42-ADB9-D4C39AC3F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893" y="1114057"/>
              <a:ext cx="1077408" cy="540500"/>
            </a:xfrm>
            <a:prstGeom prst="rect">
              <a:avLst/>
            </a:prstGeom>
            <a:grpFill/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59FBE1-E5A0-4258-8D44-83F492155D72}"/>
              </a:ext>
            </a:extLst>
          </p:cNvPr>
          <p:cNvGrpSpPr/>
          <p:nvPr/>
        </p:nvGrpSpPr>
        <p:grpSpPr>
          <a:xfrm>
            <a:off x="7580487" y="793740"/>
            <a:ext cx="3059168" cy="2524511"/>
            <a:chOff x="5761301" y="2360778"/>
            <a:chExt cx="3059168" cy="2524511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D678F2C7-6F29-4071-A03B-AB00077DC8A0}"/>
                </a:ext>
              </a:extLst>
            </p:cNvPr>
            <p:cNvSpPr/>
            <p:nvPr/>
          </p:nvSpPr>
          <p:spPr>
            <a:xfrm>
              <a:off x="5761301" y="2981325"/>
              <a:ext cx="3059168" cy="19039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In vitro Diagnostic Medical Devices Directive (98/79/EC)</a:t>
              </a:r>
            </a:p>
          </p:txBody>
        </p:sp>
        <p:pic>
          <p:nvPicPr>
            <p:cNvPr id="19" name="Picture 11" descr="http://europa.eu/about-eu/basic-information/symbols/images/flag_yellow_low.jpg">
              <a:extLst>
                <a:ext uri="{FF2B5EF4-FFF2-40B4-BE49-F238E27FC236}">
                  <a16:creationId xmlns:a16="http://schemas.microsoft.com/office/drawing/2014/main" id="{252E74D2-83BB-4FA8-98C5-14F9B699B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846" y="3055344"/>
              <a:ext cx="715838" cy="48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F80B0A4-38E4-4CA9-85CD-0E9F443DD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3406" y="2360778"/>
              <a:ext cx="841321" cy="562633"/>
            </a:xfrm>
            <a:prstGeom prst="rect">
              <a:avLst/>
            </a:prstGeom>
          </p:spPr>
        </p:pic>
      </p:grp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F1F7283D-DF65-41E3-8D1B-C8929FDEDBC0}"/>
              </a:ext>
            </a:extLst>
          </p:cNvPr>
          <p:cNvSpPr/>
          <p:nvPr/>
        </p:nvSpPr>
        <p:spPr>
          <a:xfrm>
            <a:off x="2578054" y="4553300"/>
            <a:ext cx="3541954" cy="1599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  <a:p>
            <a:pPr algn="ctr">
              <a:defRPr/>
            </a:pPr>
            <a:r>
              <a:rPr lang="en-GB" sz="2000" b="1"/>
              <a:t>EU Regulation 2017/745 </a:t>
            </a:r>
            <a:r>
              <a:rPr lang="en-GB" sz="2000"/>
              <a:t>on medical devices</a:t>
            </a:r>
          </a:p>
          <a:p>
            <a:pPr algn="ctr">
              <a:defRPr/>
            </a:pPr>
            <a:r>
              <a:rPr lang="en-GB" sz="2000"/>
              <a:t>(</a:t>
            </a:r>
            <a:r>
              <a:rPr lang="en-GB" sz="2000" b="1"/>
              <a:t>MDR</a:t>
            </a:r>
            <a:r>
              <a:rPr lang="en-GB" sz="2000"/>
              <a:t>)</a:t>
            </a:r>
          </a:p>
        </p:txBody>
      </p:sp>
      <p:pic>
        <p:nvPicPr>
          <p:cNvPr id="28" name="Picture 11" descr="http://europa.eu/about-eu/basic-information/symbols/images/flag_yellow_low.jpg">
            <a:extLst>
              <a:ext uri="{FF2B5EF4-FFF2-40B4-BE49-F238E27FC236}">
                <a16:creationId xmlns:a16="http://schemas.microsoft.com/office/drawing/2014/main" id="{CED133B8-6857-42FB-A663-D803F9D1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81" y="1425975"/>
            <a:ext cx="715838" cy="4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http://europa.eu/about-eu/basic-information/symbols/images/flag_yellow_low.jpg">
            <a:extLst>
              <a:ext uri="{FF2B5EF4-FFF2-40B4-BE49-F238E27FC236}">
                <a16:creationId xmlns:a16="http://schemas.microsoft.com/office/drawing/2014/main" id="{812B4733-E8D0-4F3D-8A27-BBF504B1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67" y="1510513"/>
            <a:ext cx="715838" cy="4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http://europa.eu/about-eu/basic-information/symbols/images/flag_yellow_low.jpg">
            <a:extLst>
              <a:ext uri="{FF2B5EF4-FFF2-40B4-BE49-F238E27FC236}">
                <a16:creationId xmlns:a16="http://schemas.microsoft.com/office/drawing/2014/main" id="{50566FFC-24BF-489D-9B7E-4CFA1B22B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47" y="4611782"/>
            <a:ext cx="715838" cy="4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15221EDD-986D-4D23-BD49-6E8310A0EAEE}"/>
              </a:ext>
            </a:extLst>
          </p:cNvPr>
          <p:cNvSpPr/>
          <p:nvPr/>
        </p:nvSpPr>
        <p:spPr>
          <a:xfrm>
            <a:off x="6697362" y="4553300"/>
            <a:ext cx="3865090" cy="1599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  <a:p>
            <a:pPr algn="ctr">
              <a:defRPr/>
            </a:pPr>
            <a:r>
              <a:rPr lang="en-GB" sz="2000" b="1"/>
              <a:t>EU Regulation 2017/746   </a:t>
            </a:r>
            <a:r>
              <a:rPr lang="en-GB" sz="2000"/>
              <a:t>on </a:t>
            </a:r>
            <a:r>
              <a:rPr lang="en-GB" sz="2000" i="1"/>
              <a:t>in vitro </a:t>
            </a:r>
            <a:r>
              <a:rPr lang="en-GB" sz="2000"/>
              <a:t>diagnostic devices</a:t>
            </a:r>
          </a:p>
          <a:p>
            <a:pPr algn="ctr">
              <a:defRPr/>
            </a:pPr>
            <a:r>
              <a:rPr lang="en-GB" sz="2000"/>
              <a:t>(</a:t>
            </a:r>
            <a:r>
              <a:rPr lang="en-GB" sz="2000" b="1"/>
              <a:t>IVDR</a:t>
            </a:r>
            <a:r>
              <a:rPr lang="en-GB" sz="2000"/>
              <a:t>)</a:t>
            </a:r>
          </a:p>
        </p:txBody>
      </p:sp>
      <p:pic>
        <p:nvPicPr>
          <p:cNvPr id="24" name="Picture 11" descr="http://europa.eu/about-eu/basic-information/symbols/images/flag_yellow_low.jpg">
            <a:extLst>
              <a:ext uri="{FF2B5EF4-FFF2-40B4-BE49-F238E27FC236}">
                <a16:creationId xmlns:a16="http://schemas.microsoft.com/office/drawing/2014/main" id="{E93ECEC6-9D62-4677-9F6A-66EFEF83B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54" y="4611782"/>
            <a:ext cx="715838" cy="4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66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383" y="1662371"/>
            <a:ext cx="10799233" cy="604928"/>
          </a:xfrm>
        </p:spPr>
        <p:txBody>
          <a:bodyPr/>
          <a:lstStyle/>
          <a:p>
            <a:r>
              <a:rPr lang="en-GB" altLang="en-US" sz="4000" dirty="0"/>
              <a:t>The UK Regulatory System for Medical Devices </a:t>
            </a:r>
            <a:endParaRPr lang="en-GB" sz="4000" dirty="0">
              <a:solidFill>
                <a:srgbClr val="00AD93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C18964-E19A-4001-AA3B-23831BA7D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383" y="2587493"/>
            <a:ext cx="10828863" cy="604928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</a:rPr>
              <a:t>Rob Higgins – Devices Regulatory Group</a:t>
            </a:r>
          </a:p>
        </p:txBody>
      </p:sp>
    </p:spTree>
    <p:extLst>
      <p:ext uri="{BB962C8B-B14F-4D97-AF65-F5344CB8AC3E}">
        <p14:creationId xmlns:p14="http://schemas.microsoft.com/office/powerpoint/2010/main" val="815328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0E28A1-2B81-43AB-A7AE-1F3D4D038C83}"/>
              </a:ext>
            </a:extLst>
          </p:cNvPr>
          <p:cNvSpPr txBox="1">
            <a:spLocks/>
          </p:cNvSpPr>
          <p:nvPr/>
        </p:nvSpPr>
        <p:spPr>
          <a:xfrm>
            <a:off x="307099" y="222230"/>
            <a:ext cx="8172450" cy="53935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kern="0"/>
              <a:t>Classification</a:t>
            </a:r>
            <a:endParaRPr lang="en-GB" b="1" ker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96BD2-41E1-46BA-94D9-F36F3C580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597" y="491907"/>
            <a:ext cx="5626085" cy="53324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7FD6EF-5EB2-4439-B645-2D2A969193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611" y="3767379"/>
            <a:ext cx="840259" cy="67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EC3C9C-3161-4818-8407-2AD0E4C040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430" y="2985978"/>
            <a:ext cx="822586" cy="8225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3B4E2A-E504-4D56-A0F8-C441536B71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135" y="2334558"/>
            <a:ext cx="981506" cy="5547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2B3416-F5A7-4C3B-9C47-B9BBD38B02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084" y="1368295"/>
            <a:ext cx="778054" cy="7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5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F73AC-A3CA-4F46-A896-F0AB8E67EE7C}"/>
              </a:ext>
            </a:extLst>
          </p:cNvPr>
          <p:cNvSpPr txBox="1"/>
          <p:nvPr/>
        </p:nvSpPr>
        <p:spPr>
          <a:xfrm>
            <a:off x="808974" y="1677648"/>
            <a:ext cx="6477720" cy="507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Strengthening of the PMS system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Requirement for a person responsible for regulatory compliance</a:t>
            </a:r>
          </a:p>
          <a:p>
            <a:pPr marL="34290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/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Requirement for a Unique Device Identification (UDI)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/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New requirements for importers and distributors 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endParaRPr lang="en-GB" sz="2000" dirty="0"/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B87240-A875-4A4C-9CD7-3F116B05F3CC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B0D154DE-EEB3-461B-B860-0A42ABB8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" y="270514"/>
            <a:ext cx="10943167" cy="5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Key Changes in the MDR/IVDR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05F14E-48BB-41FC-9F42-F9C752AD9802}"/>
              </a:ext>
            </a:extLst>
          </p:cNvPr>
          <p:cNvSpPr/>
          <p:nvPr/>
        </p:nvSpPr>
        <p:spPr bwMode="auto">
          <a:xfrm>
            <a:off x="9316487" y="6182592"/>
            <a:ext cx="2875513" cy="350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Medicines and Healthcare products Regulatory Agency (MHRA) logo">
            <a:extLst>
              <a:ext uri="{FF2B5EF4-FFF2-40B4-BE49-F238E27FC236}">
                <a16:creationId xmlns:a16="http://schemas.microsoft.com/office/drawing/2014/main" id="{6BE8C7B3-6904-4C2A-A398-91C5B0DC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  <p:pic>
        <p:nvPicPr>
          <p:cNvPr id="4098" name="Picture 2" descr="Info Impex Services: India Import Export Data Distribute Business in India">
            <a:extLst>
              <a:ext uri="{FF2B5EF4-FFF2-40B4-BE49-F238E27FC236}">
                <a16:creationId xmlns:a16="http://schemas.microsoft.com/office/drawing/2014/main" id="{2B79C48D-85DF-443C-93A5-006824D5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30" y="234372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5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F73AC-A3CA-4F46-A896-F0AB8E67EE7C}"/>
              </a:ext>
            </a:extLst>
          </p:cNvPr>
          <p:cNvSpPr txBox="1"/>
          <p:nvPr/>
        </p:nvSpPr>
        <p:spPr>
          <a:xfrm>
            <a:off x="624416" y="1217450"/>
            <a:ext cx="6477720" cy="448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Devices incorporating non-viable human tissues or cells are now included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Products with characteristics similar to medical devices but which have an aesthetic purpose (</a:t>
            </a:r>
            <a:r>
              <a:rPr lang="en-GB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plano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contact lenses, dermal fillers) are now included 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Most companies will need to update clinical data, technical documentation, and labelling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Reclassification of many medical devices (</a:t>
            </a:r>
            <a:r>
              <a:rPr lang="en-GB" sz="2000" dirty="0" err="1"/>
              <a:t>eg</a:t>
            </a:r>
            <a:r>
              <a:rPr lang="en-GB" sz="2000" dirty="0"/>
              <a:t> substances and software) to a higher risk class and a new classification for reusable surgical devices requiring notified body oversight</a:t>
            </a: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B87240-A875-4A4C-9CD7-3F116B05F3CC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B0D154DE-EEB3-461B-B860-0A42ABB8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" y="270514"/>
            <a:ext cx="10943167" cy="5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Key Changes in the MDR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05F14E-48BB-41FC-9F42-F9C752AD9802}"/>
              </a:ext>
            </a:extLst>
          </p:cNvPr>
          <p:cNvSpPr/>
          <p:nvPr/>
        </p:nvSpPr>
        <p:spPr bwMode="auto">
          <a:xfrm>
            <a:off x="9316487" y="6182592"/>
            <a:ext cx="2875513" cy="350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Medicines and Healthcare products Regulatory Agency (MHRA) logo">
            <a:extLst>
              <a:ext uri="{FF2B5EF4-FFF2-40B4-BE49-F238E27FC236}">
                <a16:creationId xmlns:a16="http://schemas.microsoft.com/office/drawing/2014/main" id="{6BE8C7B3-6904-4C2A-A398-91C5B0DC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  <p:pic>
        <p:nvPicPr>
          <p:cNvPr id="2050" name="Picture 2" descr="Contact Lenses Optician Glasses Optometry PNG, Clipart, Black And White, Contact  Lens, Contact Lenses, Dioptre, Eye">
            <a:extLst>
              <a:ext uri="{FF2B5EF4-FFF2-40B4-BE49-F238E27FC236}">
                <a16:creationId xmlns:a16="http://schemas.microsoft.com/office/drawing/2014/main" id="{69A3828B-25CC-4CA6-9BB3-E28ED2E0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33" y="1984338"/>
            <a:ext cx="1792915" cy="12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ent Stock Illustrations – 331 Stent Stock Illustrations, Vectors &amp; Clipart  - Dreamstime">
            <a:extLst>
              <a:ext uri="{FF2B5EF4-FFF2-40B4-BE49-F238E27FC236}">
                <a16:creationId xmlns:a16="http://schemas.microsoft.com/office/drawing/2014/main" id="{29DC4010-28FC-435F-9F14-F7A62E8A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33" y="3993008"/>
            <a:ext cx="1960143" cy="146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10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F73AC-A3CA-4F46-A896-F0AB8E67EE7C}"/>
              </a:ext>
            </a:extLst>
          </p:cNvPr>
          <p:cNvSpPr txBox="1"/>
          <p:nvPr/>
        </p:nvSpPr>
        <p:spPr>
          <a:xfrm>
            <a:off x="624416" y="1879043"/>
            <a:ext cx="7789742" cy="4408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</a:rPr>
              <a:t>Requirement for a Summary of Safety and Clinical Performance for implantable devices and for Class III devices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Most companies will need to update clinical data, technical documentation, and labelling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/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Reclassification of many medical devices to a higher risk class (</a:t>
            </a:r>
            <a:r>
              <a:rPr lang="en-GB" sz="2000" dirty="0" err="1"/>
              <a:t>eg</a:t>
            </a:r>
            <a:r>
              <a:rPr lang="en-GB" sz="2000" dirty="0"/>
              <a:t> substances, software) and a new classification for reusable surgical devices requiring notified body oversight</a:t>
            </a:r>
          </a:p>
          <a:p>
            <a:endParaRPr lang="en-GB" dirty="0"/>
          </a:p>
          <a:p>
            <a:pPr lvl="0" algn="l"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B87240-A875-4A4C-9CD7-3F116B05F3CC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B0D154DE-EEB3-461B-B860-0A42ABB8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" y="270514"/>
            <a:ext cx="10943167" cy="5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Key Changes in the MDR (</a:t>
            </a:r>
            <a:r>
              <a:rPr lang="en-US" altLang="en-US" kern="0" dirty="0" err="1"/>
              <a:t>Cont</a:t>
            </a:r>
            <a:r>
              <a:rPr lang="en-US" altLang="en-US" kern="0" dirty="0"/>
              <a:t>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05F14E-48BB-41FC-9F42-F9C752AD9802}"/>
              </a:ext>
            </a:extLst>
          </p:cNvPr>
          <p:cNvSpPr/>
          <p:nvPr/>
        </p:nvSpPr>
        <p:spPr bwMode="auto">
          <a:xfrm>
            <a:off x="9316487" y="6182592"/>
            <a:ext cx="2875513" cy="350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Medicines and Healthcare products Regulatory Agency (MHRA) logo">
            <a:extLst>
              <a:ext uri="{FF2B5EF4-FFF2-40B4-BE49-F238E27FC236}">
                <a16:creationId xmlns:a16="http://schemas.microsoft.com/office/drawing/2014/main" id="{6BE8C7B3-6904-4C2A-A398-91C5B0DC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  <p:pic>
        <p:nvPicPr>
          <p:cNvPr id="3074" name="Picture 2" descr="Hip Replacement Stock Illustrations – 365 Hip Replacement Stock  Illustrations, Vectors &amp; Clipart - Dreamstime">
            <a:extLst>
              <a:ext uri="{FF2B5EF4-FFF2-40B4-BE49-F238E27FC236}">
                <a16:creationId xmlns:a16="http://schemas.microsoft.com/office/drawing/2014/main" id="{9B98AC4D-9912-43BA-AB47-69C48418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814" y="1630513"/>
            <a:ext cx="2036214" cy="11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rgical Instruments Png, Transparent Png , Transparent Png Image - PNGitem">
            <a:extLst>
              <a:ext uri="{FF2B5EF4-FFF2-40B4-BE49-F238E27FC236}">
                <a16:creationId xmlns:a16="http://schemas.microsoft.com/office/drawing/2014/main" id="{205E48F5-E492-4470-B54F-631C95D7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814" y="4249195"/>
            <a:ext cx="2036214" cy="11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31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F73AC-A3CA-4F46-A896-F0AB8E67EE7C}"/>
              </a:ext>
            </a:extLst>
          </p:cNvPr>
          <p:cNvSpPr txBox="1"/>
          <p:nvPr/>
        </p:nvSpPr>
        <p:spPr>
          <a:xfrm>
            <a:off x="624415" y="1217449"/>
            <a:ext cx="6665617" cy="575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Expanded definition of IVDs </a:t>
            </a:r>
            <a:r>
              <a:rPr lang="en-GB" dirty="0"/>
              <a:t> </a:t>
            </a: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 software and companion diagnostics) 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A new classification of IVDs requiring much closer scrutiny by Notified Bodies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More detailed information is required concerning the analytical and clinical performance of the device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The manufacturer must sufficiently demonstrate that their device can achieve the intended clinical benefit and safety</a:t>
            </a:r>
          </a:p>
          <a:p>
            <a:pPr marL="34290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/>
              <a:t>Summary of safety and performance for class C and D devices,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/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/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B87240-A875-4A4C-9CD7-3F116B05F3CC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B0D154DE-EEB3-461B-B860-0A42ABB8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" y="270514"/>
            <a:ext cx="10943167" cy="5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Key Changes in the IVDR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05F14E-48BB-41FC-9F42-F9C752AD9802}"/>
              </a:ext>
            </a:extLst>
          </p:cNvPr>
          <p:cNvSpPr/>
          <p:nvPr/>
        </p:nvSpPr>
        <p:spPr bwMode="auto">
          <a:xfrm>
            <a:off x="9316487" y="6182592"/>
            <a:ext cx="2875513" cy="350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Medicines and Healthcare products Regulatory Agency (MHRA) logo">
            <a:extLst>
              <a:ext uri="{FF2B5EF4-FFF2-40B4-BE49-F238E27FC236}">
                <a16:creationId xmlns:a16="http://schemas.microsoft.com/office/drawing/2014/main" id="{6BE8C7B3-6904-4C2A-A398-91C5B0DC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  <p:pic>
        <p:nvPicPr>
          <p:cNvPr id="1028" name="Picture 4" descr="PerkinElmer Tandem mass spectrometry Newborn screening In vitro diagnostics  Waltham, Elmer transparent background PNG clipart | HiClipart">
            <a:extLst>
              <a:ext uri="{FF2B5EF4-FFF2-40B4-BE49-F238E27FC236}">
                <a16:creationId xmlns:a16="http://schemas.microsoft.com/office/drawing/2014/main" id="{69B7A0F2-E663-47DB-AA22-5F8C22604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039" y="2133363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77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8933A3-3B61-4F78-A435-C3936D26B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247" y="1605420"/>
            <a:ext cx="10896600" cy="5498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Device regulation: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https://www.gov.uk/guidance/regulating-medical-devices-in-the-uk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Device registration: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https://www.gov.uk/guidance/register-medical-devices-to-place-on-the-market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Designated standards: </a:t>
            </a:r>
            <a:r>
              <a:rPr lang="en-GB" sz="1800" dirty="0">
                <a:hlinkClick r:id="rId4"/>
              </a:rPr>
              <a:t>https://www.gov.uk/government/publications/designated-standards-medical-devices</a:t>
            </a:r>
            <a:r>
              <a:rPr lang="en-GB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Contact: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Devices.Regulatory@mhra.gov.uk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38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624416" y="270514"/>
            <a:ext cx="10943167" cy="566882"/>
          </a:xfrm>
        </p:spPr>
        <p:txBody>
          <a:bodyPr wrap="square" anchor="t">
            <a:normAutofit/>
          </a:bodyPr>
          <a:lstStyle/>
          <a:p>
            <a:r>
              <a:rPr lang="en-US" altLang="en-US" dirty="0"/>
              <a:t>Contents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0DFA6A1-E62D-456E-98FD-7D0E4AD7AFC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42400" y="1226417"/>
            <a:ext cx="5151967" cy="4766813"/>
          </a:xfrm>
        </p:spPr>
        <p:txBody>
          <a:bodyPr wrap="square" anchor="t">
            <a:normAutofit fontScale="92500" lnSpcReduction="10000"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Legislation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CE mark and UKCA mark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Registration requirements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UK Responsible Persons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Northern Ireland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MDR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IVDR</a:t>
            </a:r>
          </a:p>
        </p:txBody>
      </p:sp>
      <p:pic>
        <p:nvPicPr>
          <p:cNvPr id="5" name="Picture 5" descr="http://www.bs757.com/wp-content/uploads/2011/04/Stethoscope.jpg">
            <a:extLst>
              <a:ext uri="{FF2B5EF4-FFF2-40B4-BE49-F238E27FC236}">
                <a16:creationId xmlns:a16="http://schemas.microsoft.com/office/drawing/2014/main" id="{71C7EF2C-3E45-4D87-A994-C63332A06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415617" y="1433945"/>
            <a:ext cx="5154084" cy="431800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1A1649-8B97-4650-9700-5097775402F5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Medicines and Healthcare products Regulatory Agency (MHRA) logo">
            <a:extLst>
              <a:ext uri="{FF2B5EF4-FFF2-40B4-BE49-F238E27FC236}">
                <a16:creationId xmlns:a16="http://schemas.microsoft.com/office/drawing/2014/main" id="{B63FB48A-136C-49C9-9876-BA2EB9B72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945931" y="358775"/>
            <a:ext cx="10089931" cy="719138"/>
          </a:xfrm>
          <a:ln/>
        </p:spPr>
        <p:txBody>
          <a:bodyPr/>
          <a:lstStyle/>
          <a:p>
            <a:pPr algn="ctr"/>
            <a:r>
              <a:rPr lang="en-US" altLang="en-US" dirty="0"/>
              <a:t>Device regulation in Great Britain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9A72D74-D900-4351-9328-01FC065E7A22}"/>
              </a:ext>
            </a:extLst>
          </p:cNvPr>
          <p:cNvSpPr/>
          <p:nvPr/>
        </p:nvSpPr>
        <p:spPr bwMode="auto">
          <a:xfrm>
            <a:off x="4413628" y="2064747"/>
            <a:ext cx="3443160" cy="3174003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0448D819-94E5-44A2-80E4-7C6722C627AD}"/>
              </a:ext>
            </a:extLst>
          </p:cNvPr>
          <p:cNvSpPr/>
          <p:nvPr/>
        </p:nvSpPr>
        <p:spPr bwMode="auto">
          <a:xfrm>
            <a:off x="2243470" y="2192055"/>
            <a:ext cx="669851" cy="625573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4737AD83-0C5D-42A2-B0DC-51925084D03C}"/>
              </a:ext>
            </a:extLst>
          </p:cNvPr>
          <p:cNvSpPr/>
          <p:nvPr/>
        </p:nvSpPr>
        <p:spPr bwMode="auto">
          <a:xfrm>
            <a:off x="2498651" y="2192055"/>
            <a:ext cx="2796363" cy="2220457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Graphic 23" descr="IV">
            <a:extLst>
              <a:ext uri="{FF2B5EF4-FFF2-40B4-BE49-F238E27FC236}">
                <a16:creationId xmlns:a16="http://schemas.microsoft.com/office/drawing/2014/main" id="{604D57CC-0779-45BB-BF0B-EBAFB3C8B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3246" y="2488019"/>
            <a:ext cx="2204632" cy="2204632"/>
          </a:xfrm>
          <a:prstGeom prst="rect">
            <a:avLst/>
          </a:prstGeom>
        </p:spPr>
      </p:pic>
      <p:pic>
        <p:nvPicPr>
          <p:cNvPr id="7" name="Picture 6" descr="Medicines and Healthcare products Regulatory Agency (MHRA) logo">
            <a:extLst>
              <a:ext uri="{FF2B5EF4-FFF2-40B4-BE49-F238E27FC236}">
                <a16:creationId xmlns:a16="http://schemas.microsoft.com/office/drawing/2014/main" id="{C5A9255F-D183-47CA-A182-898F0906F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885C7718-AC32-4835-97BD-087812C0A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" y="270514"/>
            <a:ext cx="10943167" cy="5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Legislation in Great Britain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41E33C-3034-4CDB-BA4D-B49A8E88A7B7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8D85BF-67E8-486D-86AB-4D2254531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9569" y="1196889"/>
            <a:ext cx="5151967" cy="23226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 u="sng" dirty="0">
                <a:uFill>
                  <a:solidFill>
                    <a:srgbClr val="FF0000"/>
                  </a:solidFill>
                </a:uFill>
              </a:rPr>
              <a:t>MDR</a:t>
            </a:r>
            <a:endParaRPr lang="en-GB" sz="2000" b="1" u="sng" dirty="0">
              <a:uFill>
                <a:solidFill>
                  <a:srgbClr val="FF0000"/>
                </a:solidFill>
              </a:uFill>
            </a:endParaRPr>
          </a:p>
          <a:p>
            <a:pPr algn="ctr"/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Applies in the EU on 26 May 2021 – outside of transition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Not automatically retained by the EU Withdrawal Agreement Act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6E8642-DF94-4E64-A0AF-F971826C7404}"/>
              </a:ext>
            </a:extLst>
          </p:cNvPr>
          <p:cNvSpPr txBox="1">
            <a:spLocks/>
          </p:cNvSpPr>
          <p:nvPr/>
        </p:nvSpPr>
        <p:spPr bwMode="auto">
          <a:xfrm>
            <a:off x="6397452" y="3680551"/>
            <a:ext cx="5154084" cy="23226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7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6207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88106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1207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5779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0351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4923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9495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b="1" u="sng" kern="0" dirty="0">
                <a:uFill>
                  <a:solidFill>
                    <a:srgbClr val="FF0000"/>
                  </a:solidFill>
                </a:uFill>
              </a:rPr>
              <a:t>IVDR</a:t>
            </a:r>
            <a:endParaRPr lang="en-GB" sz="2000" b="1" u="sng" kern="0" dirty="0">
              <a:uFill>
                <a:solidFill>
                  <a:srgbClr val="FF0000"/>
                </a:solidFill>
              </a:uFill>
            </a:endParaRPr>
          </a:p>
          <a:p>
            <a:endParaRPr lang="en-GB" sz="20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kern="0" dirty="0"/>
              <a:t>Applies in the EU on 26 May 2022 – outside of transition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kern="0" dirty="0"/>
              <a:t>Not automatically retained by the EU Withdrawal Agreement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kern="0" dirty="0"/>
          </a:p>
        </p:txBody>
      </p:sp>
      <p:pic>
        <p:nvPicPr>
          <p:cNvPr id="8" name="Picture 7" descr="Medicines and Healthcare products Regulatory Agency (MHRA) logo">
            <a:extLst>
              <a:ext uri="{FF2B5EF4-FFF2-40B4-BE49-F238E27FC236}">
                <a16:creationId xmlns:a16="http://schemas.microsoft.com/office/drawing/2014/main" id="{E599F61D-B2F2-447B-8814-B252D5431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CE52C43-8B25-486C-BE38-554A3E752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815" y="1118593"/>
            <a:ext cx="6084184" cy="504250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3313AEB-7BC4-4E05-89D5-059BFD728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85075"/>
              </p:ext>
            </p:extLst>
          </p:nvPr>
        </p:nvGraphicFramePr>
        <p:xfrm>
          <a:off x="424104" y="1196889"/>
          <a:ext cx="5885895" cy="480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237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FB74-0706-482D-B245-E7153195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regulatory framework</a:t>
            </a:r>
          </a:p>
        </p:txBody>
      </p:sp>
      <p:pic>
        <p:nvPicPr>
          <p:cNvPr id="5" name="Content Placeholder 4" descr="End">
            <a:extLst>
              <a:ext uri="{FF2B5EF4-FFF2-40B4-BE49-F238E27FC236}">
                <a16:creationId xmlns:a16="http://schemas.microsoft.com/office/drawing/2014/main" id="{482A38A4-66F5-42C0-89C1-4810F09EF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1949" y="1917058"/>
            <a:ext cx="3208918" cy="27937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0E5287-C731-481A-A273-8D6855083AD3}"/>
              </a:ext>
            </a:extLst>
          </p:cNvPr>
          <p:cNvSpPr txBox="1"/>
          <p:nvPr/>
        </p:nvSpPr>
        <p:spPr>
          <a:xfrm>
            <a:off x="1337672" y="1628507"/>
            <a:ext cx="57409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In the longer term: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We will develop a new domestic regulatory framework for devices.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Will consider international standards, best practice and global harmonisation.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Will undertake informal and formal stakeholder consultation.</a:t>
            </a:r>
          </a:p>
        </p:txBody>
      </p:sp>
    </p:spTree>
    <p:extLst>
      <p:ext uri="{BB962C8B-B14F-4D97-AF65-F5344CB8AC3E}">
        <p14:creationId xmlns:p14="http://schemas.microsoft.com/office/powerpoint/2010/main" val="334272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BFD9-D847-4AE6-BD56-F443DC89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6" y="1688615"/>
            <a:ext cx="6810051" cy="34630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Valid in GB until </a:t>
            </a:r>
            <a:r>
              <a:rPr lang="en-GB" sz="2800" b="1" dirty="0"/>
              <a:t>30 June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Class I and General IVD manufacturers can continue to self-declare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Existing certificates by UK Notified Bodies are valid in GB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5C46549-EE3D-4EBD-A3D7-D851B95F3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416" y="270514"/>
            <a:ext cx="10943167" cy="566882"/>
          </a:xfrm>
        </p:spPr>
        <p:txBody>
          <a:bodyPr wrap="square" anchor="t">
            <a:normAutofit/>
          </a:bodyPr>
          <a:lstStyle/>
          <a:p>
            <a:r>
              <a:rPr lang="en-US" altLang="en-US"/>
              <a:t>CE marking</a:t>
            </a:r>
          </a:p>
        </p:txBody>
      </p:sp>
      <p:pic>
        <p:nvPicPr>
          <p:cNvPr id="9" name="Picture 4" descr="CE marking - Wikipedia">
            <a:extLst>
              <a:ext uri="{FF2B5EF4-FFF2-40B4-BE49-F238E27FC236}">
                <a16:creationId xmlns:a16="http://schemas.microsoft.com/office/drawing/2014/main" id="{DAB9EE23-C7C4-4047-B7EC-D57AB164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8835" y="2402200"/>
            <a:ext cx="2875513" cy="20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951C83-FB77-4878-95AF-8B1184FC44EC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430E0E7-BDC3-489D-BCB2-C1D6F86E68A4}"/>
              </a:ext>
            </a:extLst>
          </p:cNvPr>
          <p:cNvSpPr/>
          <p:nvPr/>
        </p:nvSpPr>
        <p:spPr bwMode="auto">
          <a:xfrm>
            <a:off x="9316487" y="6182592"/>
            <a:ext cx="2875513" cy="350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Medicines and Healthcare products Regulatory Agency (MHRA) logo">
            <a:extLst>
              <a:ext uri="{FF2B5EF4-FFF2-40B4-BE49-F238E27FC236}">
                <a16:creationId xmlns:a16="http://schemas.microsoft.com/office/drawing/2014/main" id="{5A2E75B5-AE7C-41A6-BE5D-BCF8341F1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5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BFD9-D847-4AE6-BD56-F443DC89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6" y="1884934"/>
            <a:ext cx="6472614" cy="306530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Valid from now and </a:t>
            </a:r>
            <a:r>
              <a:rPr lang="en-GB" sz="2800" b="1" dirty="0"/>
              <a:t>mandatory from 1 July 2023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Requirements – MDD, AIMDD, IVDD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UK Approved Body must be used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5C46549-EE3D-4EBD-A3D7-D851B95F3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416" y="270514"/>
            <a:ext cx="10943167" cy="566882"/>
          </a:xfrm>
        </p:spPr>
        <p:txBody>
          <a:bodyPr wrap="square" anchor="t">
            <a:normAutofit/>
          </a:bodyPr>
          <a:lstStyle/>
          <a:p>
            <a:r>
              <a:rPr lang="en-US" altLang="en-US"/>
              <a:t>UKCA marking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A616EA5-017F-4067-BEE0-3E48C451D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247"/>
          <a:stretch/>
        </p:blipFill>
        <p:spPr bwMode="auto">
          <a:xfrm>
            <a:off x="8939398" y="2169984"/>
            <a:ext cx="2428489" cy="25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26F189-D827-4F2C-B2D4-988514A9568F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520E985-2672-4486-8465-BA2C6F246AF8}"/>
              </a:ext>
            </a:extLst>
          </p:cNvPr>
          <p:cNvSpPr/>
          <p:nvPr/>
        </p:nvSpPr>
        <p:spPr bwMode="auto">
          <a:xfrm>
            <a:off x="9316487" y="6182592"/>
            <a:ext cx="2875513" cy="350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Medicines and Healthcare products Regulatory Agency (MHRA) logo">
            <a:extLst>
              <a:ext uri="{FF2B5EF4-FFF2-40B4-BE49-F238E27FC236}">
                <a16:creationId xmlns:a16="http://schemas.microsoft.com/office/drawing/2014/main" id="{5CB20007-7837-4C1F-82D5-63EC228B6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9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FB6D059B-0334-4F36-ACCD-74CEC5BA8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" y="270514"/>
            <a:ext cx="10943167" cy="5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UK Approved Bodies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63F091-69F4-4689-9113-F706DB9976C1}"/>
              </a:ext>
            </a:extLst>
          </p:cNvPr>
          <p:cNvSpPr txBox="1"/>
          <p:nvPr/>
        </p:nvSpPr>
        <p:spPr>
          <a:xfrm>
            <a:off x="624416" y="1474049"/>
            <a:ext cx="7010380" cy="42011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UK Notified Bodies are now ‘UK Approved Bodies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’</a:t>
            </a:r>
            <a:endParaRPr lang="en-GB" sz="2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Will not 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be able to conduct conformity assessments for </a:t>
            </a:r>
            <a:r>
              <a:rPr lang="en-GB" sz="24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EU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 market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/>
                <a:cs typeface="Arial"/>
              </a:rPr>
              <a:t>Will</a:t>
            </a:r>
            <a:r>
              <a:rPr lang="en-GB" sz="2400" dirty="0">
                <a:latin typeface="Arial"/>
                <a:cs typeface="Arial"/>
              </a:rPr>
              <a:t> be able to conduct conformity assessments for </a:t>
            </a:r>
            <a:r>
              <a:rPr lang="en-GB" sz="2400" b="1" dirty="0">
                <a:latin typeface="Arial"/>
                <a:cs typeface="Arial"/>
              </a:rPr>
              <a:t>UKCA</a:t>
            </a:r>
            <a:r>
              <a:rPr lang="en-GB" sz="2400" dirty="0">
                <a:latin typeface="Arial"/>
                <a:cs typeface="Arial"/>
              </a:rPr>
              <a:t> mark</a:t>
            </a:r>
          </a:p>
          <a:p>
            <a:pPr algn="l"/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87BBB6-7DD7-4AB8-A6B1-4F07896F7E4B}"/>
              </a:ext>
            </a:extLst>
          </p:cNvPr>
          <p:cNvSpPr/>
          <p:nvPr/>
        </p:nvSpPr>
        <p:spPr bwMode="auto">
          <a:xfrm>
            <a:off x="8487451" y="3545484"/>
            <a:ext cx="1793548" cy="1825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8C49C2-9371-4298-B964-C87D3768FBA3}"/>
              </a:ext>
            </a:extLst>
          </p:cNvPr>
          <p:cNvSpPr/>
          <p:nvPr/>
        </p:nvSpPr>
        <p:spPr bwMode="auto">
          <a:xfrm>
            <a:off x="8487451" y="1278846"/>
            <a:ext cx="1793548" cy="18251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Graphic 16" descr="Medical">
            <a:extLst>
              <a:ext uri="{FF2B5EF4-FFF2-40B4-BE49-F238E27FC236}">
                <a16:creationId xmlns:a16="http://schemas.microsoft.com/office/drawing/2014/main" id="{D059DB0F-E156-4307-B30C-33FD7E422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5912" y="1733127"/>
            <a:ext cx="916626" cy="916626"/>
          </a:xfrm>
          <a:prstGeom prst="rect">
            <a:avLst/>
          </a:prstGeom>
        </p:spPr>
      </p:pic>
      <p:pic>
        <p:nvPicPr>
          <p:cNvPr id="19" name="Content Placeholder 10" descr="Clipboard Checked">
            <a:extLst>
              <a:ext uri="{FF2B5EF4-FFF2-40B4-BE49-F238E27FC236}">
                <a16:creationId xmlns:a16="http://schemas.microsoft.com/office/drawing/2014/main" id="{94F2D0D0-0695-4F60-8BBD-37FBEE3DA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6712" y="4000878"/>
            <a:ext cx="914400" cy="914400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9368F3-993B-43AD-A010-79BDCB106B91}"/>
              </a:ext>
            </a:extLst>
          </p:cNvPr>
          <p:cNvCxnSpPr/>
          <p:nvPr/>
        </p:nvCxnSpPr>
        <p:spPr bwMode="auto">
          <a:xfrm>
            <a:off x="624418" y="1017142"/>
            <a:ext cx="1094316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Medicines and Healthcare products Regulatory Agency (MHRA) logo">
            <a:extLst>
              <a:ext uri="{FF2B5EF4-FFF2-40B4-BE49-F238E27FC236}">
                <a16:creationId xmlns:a16="http://schemas.microsoft.com/office/drawing/2014/main" id="{1E69A1A9-349F-4030-870E-8C166554A9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21" y="0"/>
            <a:ext cx="1942079" cy="6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7359"/>
      </p:ext>
    </p:extLst>
  </p:cSld>
  <p:clrMapOvr>
    <a:masterClrMapping/>
  </p:clrMapOvr>
</p:sld>
</file>

<file path=ppt/theme/theme1.xml><?xml version="1.0" encoding="utf-8"?>
<a:theme xmlns:a="http://schemas.openxmlformats.org/drawingml/2006/main" name="MHRA-OfficialSensitive">
  <a:themeElements>
    <a:clrScheme name="Corporate">
      <a:dk1>
        <a:srgbClr val="00204E"/>
      </a:dk1>
      <a:lt1>
        <a:srgbClr val="FFFFFF"/>
      </a:lt1>
      <a:dk2>
        <a:srgbClr val="00204E"/>
      </a:dk2>
      <a:lt2>
        <a:srgbClr val="FFFFFF"/>
      </a:lt2>
      <a:accent1>
        <a:srgbClr val="0F1290"/>
      </a:accent1>
      <a:accent2>
        <a:srgbClr val="4B92DB"/>
      </a:accent2>
      <a:accent3>
        <a:srgbClr val="009AA6"/>
      </a:accent3>
      <a:accent4>
        <a:srgbClr val="0F1290"/>
      </a:accent4>
      <a:accent5>
        <a:srgbClr val="009AA6"/>
      </a:accent5>
      <a:accent6>
        <a:srgbClr val="4B92DB"/>
      </a:accent6>
      <a:hlink>
        <a:srgbClr val="002060"/>
      </a:hlink>
      <a:folHlink>
        <a:srgbClr val="4B92D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B9C9D0"/>
        </a:lt2>
        <a:accent1>
          <a:srgbClr val="34B233"/>
        </a:accent1>
        <a:accent2>
          <a:srgbClr val="CD202C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A1C27"/>
        </a:accent6>
        <a:hlink>
          <a:srgbClr val="FF5800"/>
        </a:hlink>
        <a:folHlink>
          <a:srgbClr val="FE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HRA with logo">
  <a:themeElements>
    <a:clrScheme name="Corporate">
      <a:dk1>
        <a:srgbClr val="00204E"/>
      </a:dk1>
      <a:lt1>
        <a:srgbClr val="FFFFFF"/>
      </a:lt1>
      <a:dk2>
        <a:srgbClr val="00204E"/>
      </a:dk2>
      <a:lt2>
        <a:srgbClr val="FFFFFF"/>
      </a:lt2>
      <a:accent1>
        <a:srgbClr val="0F1290"/>
      </a:accent1>
      <a:accent2>
        <a:srgbClr val="4B92DB"/>
      </a:accent2>
      <a:accent3>
        <a:srgbClr val="009AA6"/>
      </a:accent3>
      <a:accent4>
        <a:srgbClr val="0F1290"/>
      </a:accent4>
      <a:accent5>
        <a:srgbClr val="009AA6"/>
      </a:accent5>
      <a:accent6>
        <a:srgbClr val="4B92DB"/>
      </a:accent6>
      <a:hlink>
        <a:srgbClr val="002060"/>
      </a:hlink>
      <a:folHlink>
        <a:srgbClr val="4B92D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B9C9D0"/>
        </a:lt2>
        <a:accent1>
          <a:srgbClr val="34B233"/>
        </a:accent1>
        <a:accent2>
          <a:srgbClr val="CD202C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A1C27"/>
        </a:accent6>
        <a:hlink>
          <a:srgbClr val="FF5800"/>
        </a:hlink>
        <a:folHlink>
          <a:srgbClr val="FE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DHSC">
      <a:dk1>
        <a:sysClr val="windowText" lastClr="000000"/>
      </a:dk1>
      <a:lt1>
        <a:sysClr val="window" lastClr="FFFFFF"/>
      </a:lt1>
      <a:dk2>
        <a:srgbClr val="616265"/>
      </a:dk2>
      <a:lt2>
        <a:srgbClr val="E0E0E1"/>
      </a:lt2>
      <a:accent1>
        <a:srgbClr val="01A188"/>
      </a:accent1>
      <a:accent2>
        <a:srgbClr val="0063BE"/>
      </a:accent2>
      <a:accent3>
        <a:srgbClr val="E57200"/>
      </a:accent3>
      <a:accent4>
        <a:srgbClr val="512698"/>
      </a:accent4>
      <a:accent5>
        <a:srgbClr val="34B6E4"/>
      </a:accent5>
      <a:accent6>
        <a:srgbClr val="CC092F"/>
      </a:accent6>
      <a:hlink>
        <a:srgbClr val="0063BE"/>
      </a:hlink>
      <a:folHlink>
        <a:srgbClr val="5126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4398_DHSC_Ppt_template_DRAFT_v6.potx" id="{FF5623C2-E648-4D18-8D02-A8C6CCA3E916}" vid="{5CEE7835-84B0-457A-AA1D-DEDF797DD02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0B8F495117834CAE0448BF3E2BDD2C" ma:contentTypeVersion="8" ma:contentTypeDescription="Create a new document." ma:contentTypeScope="" ma:versionID="d47fdddefcaf718f0d8250646be11f31">
  <xsd:schema xmlns:xsd="http://www.w3.org/2001/XMLSchema" xmlns:xs="http://www.w3.org/2001/XMLSchema" xmlns:p="http://schemas.microsoft.com/office/2006/metadata/properties" xmlns:ns3="0f324c37-71a7-442d-9fea-6458c2eb17d4" targetNamespace="http://schemas.microsoft.com/office/2006/metadata/properties" ma:root="true" ma:fieldsID="4e67d6fbf14b7b349c913235d0c91360" ns3:_="">
    <xsd:import namespace="0f324c37-71a7-442d-9fea-6458c2eb17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24c37-71a7-442d-9fea-6458c2eb1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3ED615-8F36-4E5E-91A7-CB9F49D7B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324c37-71a7-442d-9fea-6458c2eb1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5DD20-A176-4EEF-9683-74890E6ACC8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f324c37-71a7-442d-9fea-6458c2eb17d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FF824B-D651-43B8-BD19-BA966C303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</Words>
  <Application>Microsoft Office PowerPoint</Application>
  <PresentationFormat>Widescreen</PresentationFormat>
  <Paragraphs>195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Courier New</vt:lpstr>
      <vt:lpstr>Symbol</vt:lpstr>
      <vt:lpstr>Wingdings</vt:lpstr>
      <vt:lpstr>MHRA-OfficialSensitive</vt:lpstr>
      <vt:lpstr>1_MHRA with logo</vt:lpstr>
      <vt:lpstr>1_Office Theme</vt:lpstr>
      <vt:lpstr>PowerPoint Presentation</vt:lpstr>
      <vt:lpstr>The UK Regulatory System for Medical Devices </vt:lpstr>
      <vt:lpstr>Contents</vt:lpstr>
      <vt:lpstr>Device regulation in Great Britain</vt:lpstr>
      <vt:lpstr>PowerPoint Presentation</vt:lpstr>
      <vt:lpstr>Future regulatory framework</vt:lpstr>
      <vt:lpstr>CE marking</vt:lpstr>
      <vt:lpstr>UKCA marking</vt:lpstr>
      <vt:lpstr>PowerPoint Presentation</vt:lpstr>
      <vt:lpstr>Designated standards</vt:lpstr>
      <vt:lpstr>PowerPoint Presentation</vt:lpstr>
      <vt:lpstr>UK Responsible Person</vt:lpstr>
      <vt:lpstr>PowerPoint Presentation</vt:lpstr>
      <vt:lpstr>Device regulation in Northern Ireland</vt:lpstr>
      <vt:lpstr>PowerPoint Presentation</vt:lpstr>
      <vt:lpstr>PowerPoint Presentation</vt:lpstr>
      <vt:lpstr>PowerPoint Presentation</vt:lpstr>
      <vt:lpstr>EU Medical Devices Regulations (MDR) and In Vitro Diagnostic Regulations (IVDR)</vt:lpstr>
      <vt:lpstr>The legislation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 Regulatory System for Medical Devices</dc:title>
  <dc:creator>Keating, Jennifer</dc:creator>
  <cp:lastModifiedBy>Jacqueline Balian</cp:lastModifiedBy>
  <cp:revision>26</cp:revision>
  <dcterms:created xsi:type="dcterms:W3CDTF">2021-01-20T20:29:08Z</dcterms:created>
  <dcterms:modified xsi:type="dcterms:W3CDTF">2021-04-22T16:18:13Z</dcterms:modified>
</cp:coreProperties>
</file>